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58"/>
  </p:notesMasterIdLst>
  <p:sldIdLst>
    <p:sldId id="256" r:id="rId3"/>
    <p:sldId id="298" r:id="rId4"/>
    <p:sldId id="299" r:id="rId5"/>
    <p:sldId id="351" r:id="rId6"/>
    <p:sldId id="355" r:id="rId7"/>
    <p:sldId id="361" r:id="rId8"/>
    <p:sldId id="301" r:id="rId9"/>
    <p:sldId id="326" r:id="rId10"/>
    <p:sldId id="305" r:id="rId11"/>
    <p:sldId id="306" r:id="rId12"/>
    <p:sldId id="307" r:id="rId13"/>
    <p:sldId id="358" r:id="rId14"/>
    <p:sldId id="356" r:id="rId15"/>
    <p:sldId id="357" r:id="rId16"/>
    <p:sldId id="313" r:id="rId17"/>
    <p:sldId id="327" r:id="rId18"/>
    <p:sldId id="300" r:id="rId19"/>
    <p:sldId id="348" r:id="rId20"/>
    <p:sldId id="314" r:id="rId21"/>
    <p:sldId id="315" r:id="rId22"/>
    <p:sldId id="331" r:id="rId23"/>
    <p:sldId id="261" r:id="rId24"/>
    <p:sldId id="318" r:id="rId25"/>
    <p:sldId id="332" r:id="rId26"/>
    <p:sldId id="319" r:id="rId27"/>
    <p:sldId id="333" r:id="rId28"/>
    <p:sldId id="316" r:id="rId29"/>
    <p:sldId id="317" r:id="rId30"/>
    <p:sldId id="320" r:id="rId31"/>
    <p:sldId id="334" r:id="rId32"/>
    <p:sldId id="321" r:id="rId33"/>
    <p:sldId id="335" r:id="rId34"/>
    <p:sldId id="336" r:id="rId35"/>
    <p:sldId id="284" r:id="rId36"/>
    <p:sldId id="285" r:id="rId37"/>
    <p:sldId id="286" r:id="rId38"/>
    <p:sldId id="296" r:id="rId39"/>
    <p:sldId id="287" r:id="rId40"/>
    <p:sldId id="297" r:id="rId41"/>
    <p:sldId id="288" r:id="rId42"/>
    <p:sldId id="329" r:id="rId43"/>
    <p:sldId id="302" r:id="rId44"/>
    <p:sldId id="337" r:id="rId45"/>
    <p:sldId id="338" r:id="rId46"/>
    <p:sldId id="345" r:id="rId47"/>
    <p:sldId id="359" r:id="rId48"/>
    <p:sldId id="360" r:id="rId49"/>
    <p:sldId id="346" r:id="rId50"/>
    <p:sldId id="339" r:id="rId51"/>
    <p:sldId id="349" r:id="rId52"/>
    <p:sldId id="353" r:id="rId53"/>
    <p:sldId id="363" r:id="rId54"/>
    <p:sldId id="350" r:id="rId55"/>
    <p:sldId id="354" r:id="rId56"/>
    <p:sldId id="362" r:id="rId57"/>
  </p:sldIdLst>
  <p:sldSz cx="9144000" cy="5143500" type="screen16x9"/>
  <p:notesSz cx="6858000" cy="9144000"/>
  <p:embeddedFontLst>
    <p:embeddedFont>
      <p:font typeface="Nunito Light" pitchFamily="2" charset="0"/>
      <p:regular r:id="rId59"/>
      <p:italic r:id="rId60"/>
    </p:embeddedFont>
    <p:embeddedFont>
      <p:font typeface="Poppins" panose="00000500000000000000" pitchFamily="2" charset="0"/>
      <p:regular r:id="rId61"/>
      <p:bold r:id="rId62"/>
      <p:italic r:id="rId63"/>
      <p:boldItalic r:id="rId64"/>
    </p:embeddedFont>
    <p:embeddedFont>
      <p:font typeface="Proxima Nova" panose="02020500000000000000" charset="0"/>
      <p:regular r:id="rId65"/>
      <p:bold r:id="rId66"/>
      <p:italic r:id="rId67"/>
      <p:boldItalic r:id="rId68"/>
    </p:embeddedFont>
    <p:embeddedFont>
      <p:font typeface="Proxima Nova Semibold" panose="02020500000000000000" charset="0"/>
      <p:regular r:id="rId69"/>
      <p:bold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PI NAND 韌體控制模組設計與驗證" id="{A7890250-BFA1-461F-BFA8-FD7EAE3DD932}">
          <p14:sldIdLst>
            <p14:sldId id="256"/>
            <p14:sldId id="298"/>
          </p14:sldIdLst>
        </p14:section>
        <p14:section name="1.專題成果展示" id="{E3A59485-B1DF-4D28-A641-B3973D608612}">
          <p14:sldIdLst>
            <p14:sldId id="299"/>
            <p14:sldId id="351"/>
            <p14:sldId id="355"/>
            <p14:sldId id="361"/>
          </p14:sldIdLst>
        </p14:section>
        <p14:section name="2.韌體控制模組設計" id="{CB75B9B0-3140-4E80-83F6-80EEE1DA194D}">
          <p14:sldIdLst>
            <p14:sldId id="301"/>
            <p14:sldId id="326"/>
            <p14:sldId id="305"/>
            <p14:sldId id="306"/>
            <p14:sldId id="307"/>
            <p14:sldId id="358"/>
            <p14:sldId id="356"/>
            <p14:sldId id="357"/>
            <p14:sldId id="313"/>
            <p14:sldId id="327"/>
          </p14:sldIdLst>
        </p14:section>
        <p14:section name="3.系統架構與模組設計" id="{46BC425B-28E8-492C-A6F2-1E91D0B23436}">
          <p14:sldIdLst>
            <p14:sldId id="300"/>
            <p14:sldId id="348"/>
            <p14:sldId id="314"/>
            <p14:sldId id="315"/>
            <p14:sldId id="331"/>
            <p14:sldId id="261"/>
            <p14:sldId id="318"/>
            <p14:sldId id="332"/>
            <p14:sldId id="319"/>
            <p14:sldId id="333"/>
            <p14:sldId id="316"/>
            <p14:sldId id="317"/>
            <p14:sldId id="320"/>
            <p14:sldId id="334"/>
            <p14:sldId id="321"/>
            <p14:sldId id="335"/>
            <p14:sldId id="336"/>
            <p14:sldId id="284"/>
            <p14:sldId id="285"/>
            <p14:sldId id="286"/>
            <p14:sldId id="296"/>
            <p14:sldId id="287"/>
            <p14:sldId id="297"/>
            <p14:sldId id="288"/>
            <p14:sldId id="329"/>
          </p14:sldIdLst>
        </p14:section>
        <p14:section name="4.驗證測試流程" id="{401A8FD6-D335-4436-8FE6-E4FB5932E3A8}">
          <p14:sldIdLst>
            <p14:sldId id="302"/>
            <p14:sldId id="337"/>
            <p14:sldId id="338"/>
            <p14:sldId id="345"/>
            <p14:sldId id="359"/>
            <p14:sldId id="360"/>
            <p14:sldId id="346"/>
            <p14:sldId id="339"/>
            <p14:sldId id="349"/>
            <p14:sldId id="353"/>
            <p14:sldId id="363"/>
            <p14:sldId id="350"/>
            <p14:sldId id="354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3516鄧煒縉" initials="0" lastIdx="1" clrIdx="0">
    <p:extLst>
      <p:ext uri="{19B8F6BF-5375-455C-9EA6-DF929625EA0E}">
        <p15:presenceInfo xmlns:p15="http://schemas.microsoft.com/office/powerpoint/2012/main" userId="S::03516@cpc.org.tw::137745ce-2655-4d50-8a03-2e61236968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86FF52-4CE7-498B-B57D-87F54D5B187B}">
  <a:tblStyle styleId="{4286FF52-4CE7-498B-B57D-87F54D5B18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A4EF61-2EE2-495D-8706-68AF31AC7C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 autoAdjust="0"/>
    <p:restoredTop sz="88000" autoAdjust="0"/>
  </p:normalViewPr>
  <p:slideViewPr>
    <p:cSldViewPr snapToGrid="0">
      <p:cViewPr varScale="1">
        <p:scale>
          <a:sx n="128" d="100"/>
          <a:sy n="128" d="100"/>
        </p:scale>
        <p:origin x="12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/>
              <a:t>模組化韌體架構</a:t>
            </a:r>
            <a:r>
              <a:rPr lang="en-US" altLang="zh-TW"/>
              <a:t>, </a:t>
            </a:r>
            <a:r>
              <a:rPr lang="zh-TW" altLang="en-US"/>
              <a:t>支援 </a:t>
            </a:r>
            <a:r>
              <a:rPr lang="en-US" altLang="zh-TW"/>
              <a:t>SPI NAND </a:t>
            </a:r>
            <a:r>
              <a:rPr lang="zh-TW" altLang="en-US"/>
              <a:t>驗證、壽命測試與 </a:t>
            </a:r>
            <a:r>
              <a:rPr lang="en-US" altLang="zh-TW"/>
              <a:t>ECC / </a:t>
            </a:r>
            <a:r>
              <a:rPr lang="zh-TW" altLang="en-US"/>
              <a:t>壞區管理</a:t>
            </a:r>
            <a:r>
              <a:rPr lang="en-US" altLang="zh-TW"/>
              <a:t>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16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2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lnSpc>
                <a:spcPct val="150000"/>
              </a:lnSpc>
            </a:pPr>
            <a:r>
              <a:rPr lang="zh-TW" altLang="en-US" b="1"/>
              <a:t>當 </a:t>
            </a:r>
            <a:r>
              <a:rPr lang="en-US" altLang="zh-TW" b="1"/>
              <a:t>NAND </a:t>
            </a:r>
            <a:r>
              <a:rPr lang="zh-TW" altLang="en-US" b="1"/>
              <a:t>處於 </a:t>
            </a:r>
            <a:r>
              <a:rPr lang="en-US" altLang="zh-TW" b="1"/>
              <a:t>“</a:t>
            </a:r>
            <a:r>
              <a:rPr lang="zh-TW" altLang="en-US" b="1"/>
              <a:t>安全保護狀態時</a:t>
            </a:r>
            <a:r>
              <a:rPr lang="en-US" altLang="zh-TW" b="1"/>
              <a:t>”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啟用 </a:t>
            </a:r>
            <a:r>
              <a:rPr lang="en-US" altLang="zh-TW" b="1"/>
              <a:t>“</a:t>
            </a:r>
            <a:r>
              <a:rPr lang="zh-TW" altLang="en-US" b="1"/>
              <a:t>寫入保護</a:t>
            </a:r>
            <a:r>
              <a:rPr lang="en-US" altLang="zh-TW" b="1"/>
              <a:t>”</a:t>
            </a:r>
            <a:r>
              <a:rPr lang="zh-TW" altLang="en-US" b="1"/>
              <a:t> 時</a:t>
            </a:r>
            <a:r>
              <a:rPr lang="en-US" altLang="zh-TW" b="1"/>
              <a:t>)</a:t>
            </a:r>
            <a:r>
              <a:rPr lang="zh-TW" altLang="en-US" b="1"/>
              <a:t> 使用</a:t>
            </a:r>
            <a:endParaRPr lang="en-US" altLang="zh-TW" b="1"/>
          </a:p>
          <a:p>
            <a:pPr marL="457200" indent="-298450">
              <a:lnSpc>
                <a:spcPct val="150000"/>
              </a:lnSpc>
            </a:pPr>
            <a:endParaRPr lang="en-US" altLang="zh-TW" b="1"/>
          </a:p>
          <a:p>
            <a:pPr marL="457200" indent="-298450">
              <a:lnSpc>
                <a:spcPct val="150000"/>
              </a:lnSpc>
            </a:pPr>
            <a:r>
              <a:rPr lang="zh-TW" altLang="en-US" b="1"/>
              <a:t>送出 </a:t>
            </a:r>
            <a:r>
              <a:rPr lang="en-US" altLang="zh-TW" b="1"/>
              <a:t>66h </a:t>
            </a:r>
            <a:r>
              <a:rPr lang="zh-TW" altLang="en-US" b="1"/>
              <a:t>後若未跟上 </a:t>
            </a:r>
            <a:r>
              <a:rPr lang="en-US" altLang="zh-TW" b="1"/>
              <a:t>99h, NAND</a:t>
            </a:r>
            <a:r>
              <a:rPr lang="zh-TW" altLang="en-US" b="1"/>
              <a:t> 不會重置</a:t>
            </a:r>
            <a:r>
              <a:rPr lang="en-US" altLang="zh-TW" b="1"/>
              <a:t>, </a:t>
            </a:r>
            <a:r>
              <a:rPr lang="zh-TW" altLang="en-US" b="1"/>
              <a:t>也不會錯誤</a:t>
            </a:r>
            <a:r>
              <a:rPr lang="en-US" altLang="zh-TW" b="1"/>
              <a:t>, </a:t>
            </a:r>
            <a:r>
              <a:rPr lang="zh-TW" altLang="en-US" b="1"/>
              <a:t>但會處理保護狀態</a:t>
            </a:r>
            <a:endParaRPr lang="en-US" altLang="zh-TW" b="1"/>
          </a:p>
          <a:p>
            <a:pPr marL="457200" indent="-298450">
              <a:lnSpc>
                <a:spcPct val="150000"/>
              </a:lnSpc>
            </a:pPr>
            <a:endParaRPr lang="en-US" altLang="zh-TW" b="1"/>
          </a:p>
          <a:p>
            <a:pPr marL="457200" indent="-298450">
              <a:lnSpc>
                <a:spcPct val="150000"/>
              </a:lnSpc>
            </a:pPr>
            <a:r>
              <a:rPr lang="zh-TW" altLang="en-US" b="1"/>
              <a:t>若在寫入期間送出 </a:t>
            </a:r>
            <a:r>
              <a:rPr lang="en-US" altLang="zh-TW" b="1"/>
              <a:t>Reset </a:t>
            </a:r>
            <a:r>
              <a:rPr lang="zh-TW" altLang="en-US" b="1"/>
              <a:t>可能導致資料錯誤</a:t>
            </a:r>
            <a:r>
              <a:rPr lang="en-US" altLang="zh-TW" b="1"/>
              <a:t>, </a:t>
            </a:r>
            <a:r>
              <a:rPr lang="zh-TW" altLang="en-US" b="1"/>
              <a:t>因此建立先讀 </a:t>
            </a:r>
            <a:r>
              <a:rPr lang="en-US" altLang="zh-TW" b="1"/>
              <a:t>Status Register </a:t>
            </a:r>
            <a:r>
              <a:rPr lang="zh-TW" altLang="en-US" b="1"/>
              <a:t>確保不 </a:t>
            </a:r>
            <a:r>
              <a:rPr lang="en-US" altLang="zh-TW" b="1"/>
              <a:t>Busy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73305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lnSpc>
                <a:spcPct val="150000"/>
              </a:lnSpc>
            </a:pPr>
            <a:r>
              <a:rPr lang="zh-TW" altLang="en-US" b="1"/>
              <a:t>當 </a:t>
            </a:r>
            <a:r>
              <a:rPr lang="en-US" altLang="zh-TW" b="1"/>
              <a:t>NAND </a:t>
            </a:r>
            <a:r>
              <a:rPr lang="zh-TW" altLang="en-US" b="1"/>
              <a:t>處於 </a:t>
            </a:r>
            <a:r>
              <a:rPr lang="en-US" altLang="zh-TW" b="1"/>
              <a:t>“</a:t>
            </a:r>
            <a:r>
              <a:rPr lang="zh-TW" altLang="en-US" b="1"/>
              <a:t>安全保護狀態時</a:t>
            </a:r>
            <a:r>
              <a:rPr lang="en-US" altLang="zh-TW" b="1"/>
              <a:t>”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啟用 </a:t>
            </a:r>
            <a:r>
              <a:rPr lang="en-US" altLang="zh-TW" b="1"/>
              <a:t>“</a:t>
            </a:r>
            <a:r>
              <a:rPr lang="zh-TW" altLang="en-US" b="1"/>
              <a:t>寫入保護</a:t>
            </a:r>
            <a:r>
              <a:rPr lang="en-US" altLang="zh-TW" b="1"/>
              <a:t>”</a:t>
            </a:r>
            <a:r>
              <a:rPr lang="zh-TW" altLang="en-US" b="1"/>
              <a:t> 時</a:t>
            </a:r>
            <a:r>
              <a:rPr lang="en-US" altLang="zh-TW" b="1"/>
              <a:t>)</a:t>
            </a:r>
            <a:r>
              <a:rPr lang="zh-TW" altLang="en-US" b="1"/>
              <a:t> 使用</a:t>
            </a:r>
            <a:endParaRPr lang="en-US" altLang="zh-TW" b="1"/>
          </a:p>
          <a:p>
            <a:pPr marL="457200" indent="-298450">
              <a:lnSpc>
                <a:spcPct val="150000"/>
              </a:lnSpc>
            </a:pPr>
            <a:endParaRPr lang="en-US" altLang="zh-TW" b="1"/>
          </a:p>
          <a:p>
            <a:pPr marL="457200" indent="-298450">
              <a:lnSpc>
                <a:spcPct val="150000"/>
              </a:lnSpc>
            </a:pPr>
            <a:r>
              <a:rPr lang="zh-TW" altLang="en-US" b="1"/>
              <a:t>送出 </a:t>
            </a:r>
            <a:r>
              <a:rPr lang="en-US" altLang="zh-TW" b="1"/>
              <a:t>66h </a:t>
            </a:r>
            <a:r>
              <a:rPr lang="zh-TW" altLang="en-US" b="1"/>
              <a:t>後若未跟上 </a:t>
            </a:r>
            <a:r>
              <a:rPr lang="en-US" altLang="zh-TW" b="1"/>
              <a:t>99h, NAND</a:t>
            </a:r>
            <a:r>
              <a:rPr lang="zh-TW" altLang="en-US" b="1"/>
              <a:t> 不會重置</a:t>
            </a:r>
            <a:r>
              <a:rPr lang="en-US" altLang="zh-TW" b="1"/>
              <a:t>, </a:t>
            </a:r>
            <a:r>
              <a:rPr lang="zh-TW" altLang="en-US" b="1"/>
              <a:t>也不會錯誤</a:t>
            </a:r>
            <a:r>
              <a:rPr lang="en-US" altLang="zh-TW" b="1"/>
              <a:t>, </a:t>
            </a:r>
            <a:r>
              <a:rPr lang="zh-TW" altLang="en-US" b="1"/>
              <a:t>但會處理保護狀態</a:t>
            </a:r>
            <a:endParaRPr lang="en-US" altLang="zh-TW" b="1"/>
          </a:p>
          <a:p>
            <a:pPr marL="457200" indent="-298450">
              <a:lnSpc>
                <a:spcPct val="150000"/>
              </a:lnSpc>
            </a:pPr>
            <a:endParaRPr lang="en-US" altLang="zh-TW" b="1"/>
          </a:p>
          <a:p>
            <a:pPr marL="457200" indent="-298450">
              <a:lnSpc>
                <a:spcPct val="150000"/>
              </a:lnSpc>
            </a:pPr>
            <a:r>
              <a:rPr lang="zh-TW" altLang="en-US" b="1"/>
              <a:t>若在寫入期間送出 </a:t>
            </a:r>
            <a:r>
              <a:rPr lang="en-US" altLang="zh-TW" b="1"/>
              <a:t>Reset </a:t>
            </a:r>
            <a:r>
              <a:rPr lang="zh-TW" altLang="en-US" b="1"/>
              <a:t>可能導致資料錯誤</a:t>
            </a:r>
            <a:r>
              <a:rPr lang="en-US" altLang="zh-TW" b="1"/>
              <a:t>, </a:t>
            </a:r>
            <a:r>
              <a:rPr lang="zh-TW" altLang="en-US" b="1"/>
              <a:t>因此建立先讀 </a:t>
            </a:r>
            <a:r>
              <a:rPr lang="en-US" altLang="zh-TW" b="1"/>
              <a:t>Status Register </a:t>
            </a:r>
            <a:r>
              <a:rPr lang="zh-TW" altLang="en-US" b="1"/>
              <a:t>確保不 </a:t>
            </a:r>
            <a:r>
              <a:rPr lang="en-US" altLang="zh-TW" b="1"/>
              <a:t>Busy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403772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TW" b="1"/>
              <a:t>Dummy Clock </a:t>
            </a:r>
            <a:r>
              <a:rPr lang="zh-TW" altLang="en-US" b="1"/>
              <a:t>是主控傳送的「空白時鐘」</a:t>
            </a:r>
            <a:r>
              <a:rPr lang="en-US" altLang="zh-TW" b="1"/>
              <a:t>, NAND </a:t>
            </a:r>
            <a:r>
              <a:rPr lang="zh-TW" altLang="en-US" b="1"/>
              <a:t>會在之後開始輸出資料</a:t>
            </a:r>
            <a:endParaRPr lang="en-US" altLang="zh-TW" b="1"/>
          </a:p>
          <a:p>
            <a:pPr marL="457200" indent="-298450"/>
            <a:endParaRPr lang="en-US" altLang="zh-TW" b="1"/>
          </a:p>
          <a:p>
            <a:pPr marL="457200" indent="-298450"/>
            <a:r>
              <a:rPr lang="en-US" altLang="zh-TW" b="1"/>
              <a:t>JEDEC ID </a:t>
            </a:r>
            <a:r>
              <a:rPr lang="zh-TW" altLang="en-US" b="1"/>
              <a:t>是辨識 </a:t>
            </a:r>
            <a:r>
              <a:rPr lang="en-US" altLang="zh-TW" b="1"/>
              <a:t>NAND </a:t>
            </a:r>
            <a:r>
              <a:rPr lang="zh-TW" altLang="en-US" b="1"/>
              <a:t>型號與容量的第一步</a:t>
            </a:r>
            <a:r>
              <a:rPr lang="en-US" altLang="zh-TW" b="1"/>
              <a:t>, </a:t>
            </a:r>
            <a:r>
              <a:rPr lang="zh-TW" altLang="en-US" b="1"/>
              <a:t>可做硬體驗證用</a:t>
            </a:r>
            <a:endParaRPr lang="en-US" altLang="zh-TW" b="1"/>
          </a:p>
          <a:p>
            <a:pPr marL="457200" indent="-298450"/>
            <a:endParaRPr lang="en-US" altLang="zh-TW" b="1"/>
          </a:p>
          <a:p>
            <a:pPr marL="457200" indent="-298450"/>
            <a:r>
              <a:rPr lang="zh-TW" altLang="en-US" b="1"/>
              <a:t>若收到非預期值（如 </a:t>
            </a:r>
            <a:r>
              <a:rPr lang="en-US" altLang="zh-TW" b="1"/>
              <a:t>0xFF</a:t>
            </a:r>
            <a:r>
              <a:rPr lang="zh-TW" altLang="en-US" b="1"/>
              <a:t>、</a:t>
            </a:r>
            <a:r>
              <a:rPr lang="en-US" altLang="zh-TW" b="1"/>
              <a:t>0x00</a:t>
            </a:r>
            <a:r>
              <a:rPr lang="zh-TW" altLang="en-US" b="1"/>
              <a:t>）</a:t>
            </a:r>
            <a:r>
              <a:rPr lang="en-US" altLang="zh-TW" b="1"/>
              <a:t>, </a:t>
            </a:r>
            <a:r>
              <a:rPr lang="zh-TW" altLang="en-US" b="1"/>
              <a:t>可能為：</a:t>
            </a:r>
            <a:endParaRPr lang="en-US" altLang="zh-TW" b="1"/>
          </a:p>
          <a:p>
            <a:pPr marL="914400" lvl="1" indent="-298450"/>
            <a:r>
              <a:rPr lang="en-US" altLang="zh-TW" b="1"/>
              <a:t>/CS </a:t>
            </a:r>
            <a:r>
              <a:rPr lang="zh-TW" altLang="en-US" b="1"/>
              <a:t>控制錯誤</a:t>
            </a:r>
            <a:endParaRPr lang="en-US" altLang="zh-TW" b="1"/>
          </a:p>
          <a:p>
            <a:pPr marL="914400" lvl="1" indent="-298450"/>
            <a:r>
              <a:rPr lang="en-US" altLang="zh-TW" b="1"/>
              <a:t>SPI </a:t>
            </a:r>
            <a:r>
              <a:rPr lang="zh-TW" altLang="en-US" b="1"/>
              <a:t>模式錯誤 </a:t>
            </a:r>
            <a:r>
              <a:rPr lang="en-US" altLang="zh-TW" b="1"/>
              <a:t>( Mode 0 vs Mode 3 )</a:t>
            </a:r>
          </a:p>
          <a:p>
            <a:pPr marL="914400" lvl="1" indent="-298450"/>
            <a:r>
              <a:rPr lang="zh-TW" altLang="en-US" b="1"/>
              <a:t>接線錯誤 </a:t>
            </a:r>
            <a:r>
              <a:rPr lang="en-US" altLang="zh-TW" b="1"/>
              <a:t>( MISO/MOSI </a:t>
            </a:r>
            <a:r>
              <a:rPr lang="zh-TW" altLang="en-US" b="1"/>
              <a:t>對調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zh-TW" altLang="en-US" b="1"/>
              <a:t>沒有給足夠的 </a:t>
            </a:r>
            <a:r>
              <a:rPr lang="en-US" altLang="zh-TW" b="1"/>
              <a:t>Dummy Clocks</a:t>
            </a:r>
          </a:p>
        </p:txBody>
      </p:sp>
    </p:spTree>
    <p:extLst>
      <p:ext uri="{BB962C8B-B14F-4D97-AF65-F5344CB8AC3E}">
        <p14:creationId xmlns:p14="http://schemas.microsoft.com/office/powerpoint/2010/main" val="331423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158750" indent="0">
              <a:buNone/>
            </a:pPr>
            <a:r>
              <a:rPr lang="zh-TW" altLang="en-US" b="1"/>
              <a:t>主要讀取 </a:t>
            </a:r>
            <a:r>
              <a:rPr lang="en-US" altLang="zh-TW" b="1"/>
              <a:t>Status Register </a:t>
            </a:r>
            <a:r>
              <a:rPr lang="zh-TW" altLang="en-US" b="1"/>
              <a:t>中的 </a:t>
            </a:r>
            <a:r>
              <a:rPr lang="en-US" altLang="zh-TW" b="1"/>
              <a:t>8-bit </a:t>
            </a:r>
            <a:r>
              <a:rPr lang="zh-TW" altLang="en-US" b="1"/>
              <a:t>狀態值</a:t>
            </a:r>
            <a:r>
              <a:rPr lang="en-US" altLang="zh-TW" b="1"/>
              <a:t>, </a:t>
            </a:r>
            <a:r>
              <a:rPr lang="zh-TW" altLang="en-US" b="1"/>
              <a:t>可隨時使用 </a:t>
            </a:r>
            <a:r>
              <a:rPr lang="en-US" altLang="zh-TW" b="1"/>
              <a:t>(</a:t>
            </a:r>
            <a:r>
              <a:rPr lang="zh-TW" altLang="en-US" b="1"/>
              <a:t>進行寫入、擦除或讀取中</a:t>
            </a:r>
            <a:r>
              <a:rPr lang="en-US" altLang="zh-TW" b="1"/>
              <a:t>)</a:t>
            </a:r>
          </a:p>
          <a:p>
            <a:pPr marL="158750" indent="0">
              <a:buNone/>
            </a:pPr>
            <a:r>
              <a:rPr lang="zh-TW" altLang="en-US" b="1"/>
              <a:t>常用來查詢 </a:t>
            </a:r>
            <a:r>
              <a:rPr lang="en-US" altLang="zh-TW" b="1"/>
              <a:t>BUSY </a:t>
            </a:r>
            <a:r>
              <a:rPr lang="zh-TW" altLang="en-US" b="1"/>
              <a:t>位元 </a:t>
            </a:r>
            <a:r>
              <a:rPr lang="en-US" altLang="zh-TW" b="1"/>
              <a:t>(bit 0), </a:t>
            </a:r>
            <a:r>
              <a:rPr lang="zh-TW" altLang="en-US" b="1"/>
              <a:t>判斷 </a:t>
            </a:r>
            <a:r>
              <a:rPr lang="en-US" altLang="zh-TW" b="1"/>
              <a:t>NAND </a:t>
            </a:r>
            <a:r>
              <a:rPr lang="zh-TW" altLang="en-US" b="1"/>
              <a:t>是否仍在進行操作</a:t>
            </a:r>
            <a:endParaRPr lang="en-US" altLang="zh-TW" b="1"/>
          </a:p>
          <a:p>
            <a:pPr marL="158750" indent="0">
              <a:buNone/>
            </a:pPr>
            <a:r>
              <a:rPr lang="en-US" altLang="zh-TW" b="1"/>
              <a:t>Status Register Address </a:t>
            </a:r>
            <a:r>
              <a:rPr lang="zh-TW" altLang="en-US" b="1"/>
              <a:t>可選擇不同編號 </a:t>
            </a:r>
            <a:r>
              <a:rPr lang="en-US" altLang="zh-TW" b="1"/>
              <a:t>(</a:t>
            </a:r>
            <a:r>
              <a:rPr lang="zh-TW" altLang="en-US" b="1"/>
              <a:t> 如 </a:t>
            </a:r>
            <a:r>
              <a:rPr lang="en-US" altLang="zh-TW" b="1"/>
              <a:t>0xC0</a:t>
            </a:r>
            <a:r>
              <a:rPr lang="zh-TW" altLang="en-US" b="1"/>
              <a:t>、</a:t>
            </a:r>
            <a:r>
              <a:rPr lang="en-US" altLang="zh-TW" b="1"/>
              <a:t>0xA0 </a:t>
            </a:r>
            <a:r>
              <a:rPr lang="zh-TW" altLang="en-US" b="1"/>
              <a:t>等 </a:t>
            </a:r>
            <a:r>
              <a:rPr lang="en-US" altLang="zh-TW" b="1"/>
              <a:t>)</a:t>
            </a:r>
            <a:r>
              <a:rPr lang="zh-TW" altLang="en-US" b="1"/>
              <a:t> 來取得不同狀態資訊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指令可重複送出以輪詢狀態 </a:t>
            </a:r>
            <a:r>
              <a:rPr lang="en-US" altLang="zh-TW" b="1"/>
              <a:t>( Polling</a:t>
            </a:r>
            <a:r>
              <a:rPr lang="zh-TW" altLang="en-US" b="1"/>
              <a:t> </a:t>
            </a:r>
            <a:r>
              <a:rPr lang="en-US" altLang="zh-TW" b="1"/>
              <a:t>),</a:t>
            </a:r>
            <a:r>
              <a:rPr lang="zh-TW" altLang="en-US" b="1"/>
              <a:t> 不會影響 </a:t>
            </a:r>
            <a:r>
              <a:rPr lang="en-US" altLang="zh-TW" b="1"/>
              <a:t>NAND </a:t>
            </a:r>
            <a:r>
              <a:rPr lang="zh-TW" altLang="en-US" b="1"/>
              <a:t>正在進行的操作</a:t>
            </a:r>
          </a:p>
        </p:txBody>
      </p:sp>
    </p:spTree>
    <p:extLst>
      <p:ext uri="{BB962C8B-B14F-4D97-AF65-F5344CB8AC3E}">
        <p14:creationId xmlns:p14="http://schemas.microsoft.com/office/powerpoint/2010/main" val="413496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132793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457200" indent="-298450"/>
            <a:r>
              <a:rPr lang="zh-TW" altLang="en-US" b="1"/>
              <a:t>用來修改 </a:t>
            </a:r>
            <a:r>
              <a:rPr lang="en-US" altLang="zh-TW" b="1"/>
              <a:t>Status Register - 1 / 2 / 3 </a:t>
            </a:r>
            <a:r>
              <a:rPr lang="zh-TW" altLang="en-US" b="1"/>
              <a:t>的值 </a:t>
            </a:r>
            <a:r>
              <a:rPr lang="en-US" altLang="zh-TW" b="1"/>
              <a:t>( </a:t>
            </a:r>
            <a:r>
              <a:rPr lang="zh-TW" altLang="en-US" b="1"/>
              <a:t>寫入狀態控制位元 </a:t>
            </a:r>
            <a:r>
              <a:rPr lang="en-US" altLang="zh-TW" b="1"/>
              <a:t>)</a:t>
            </a:r>
          </a:p>
          <a:p>
            <a:pPr marL="457200" indent="-298450"/>
            <a:r>
              <a:rPr lang="zh-TW" altLang="en-US" b="1"/>
              <a:t>常見可寫入的位元包括</a:t>
            </a:r>
            <a:endParaRPr lang="en-US" altLang="zh-TW" b="1"/>
          </a:p>
          <a:p>
            <a:pPr marL="914400" lvl="1" indent="-298450"/>
            <a:r>
              <a:rPr lang="en-US" altLang="zh-TW" b="1" strike="sngStrike"/>
              <a:t>SRP10</a:t>
            </a:r>
            <a:r>
              <a:rPr lang="zh-TW" altLang="en-US" b="1" strike="sngStrike"/>
              <a:t>、</a:t>
            </a:r>
            <a:r>
              <a:rPr lang="en-US" altLang="zh-TW" b="1" strike="sngStrike"/>
              <a:t>TB</a:t>
            </a:r>
            <a:r>
              <a:rPr lang="zh-TW" altLang="en-US" b="1" strike="sngStrike"/>
              <a:t>、</a:t>
            </a:r>
            <a:r>
              <a:rPr lang="en-US" altLang="zh-TW" b="1" strike="sngStrike"/>
              <a:t>BP30</a:t>
            </a:r>
            <a:r>
              <a:rPr lang="zh-TW" altLang="en-US" b="1"/>
              <a:t>、</a:t>
            </a:r>
            <a:r>
              <a:rPr lang="en-US" altLang="zh-TW" b="1"/>
              <a:t>WP-E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Status Register-1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en-US" altLang="zh-TW" b="1"/>
              <a:t>OTP-L</a:t>
            </a:r>
            <a:r>
              <a:rPr lang="zh-TW" altLang="en-US" b="1"/>
              <a:t>、</a:t>
            </a:r>
            <a:r>
              <a:rPr lang="en-US" altLang="zh-TW" b="1"/>
              <a:t>OTP-E</a:t>
            </a:r>
            <a:r>
              <a:rPr lang="zh-TW" altLang="en-US" b="1"/>
              <a:t>、</a:t>
            </a:r>
            <a:r>
              <a:rPr lang="en-US" altLang="zh-TW" b="1"/>
              <a:t>SR1-L</a:t>
            </a:r>
            <a:r>
              <a:rPr lang="zh-TW" altLang="en-US" b="1"/>
              <a:t>、</a:t>
            </a:r>
            <a:r>
              <a:rPr lang="en-US" altLang="zh-TW" b="1"/>
              <a:t>ECC-E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Status Register-2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r>
              <a:rPr lang="zh-TW" altLang="en-US" b="1"/>
              <a:t> </a:t>
            </a:r>
            <a:endParaRPr lang="en-US" altLang="zh-TW" b="1"/>
          </a:p>
          <a:p>
            <a:pPr marL="457200" indent="-298450"/>
            <a:r>
              <a:rPr lang="zh-TW" altLang="en-US" b="1"/>
              <a:t>其餘狀態暫存器位置為唯讀</a:t>
            </a:r>
            <a:r>
              <a:rPr lang="en-US" altLang="zh-TW" b="1"/>
              <a:t>, </a:t>
            </a:r>
            <a:r>
              <a:rPr lang="zh-TW" altLang="en-US" b="1"/>
              <a:t>不可寫入</a:t>
            </a:r>
            <a:endParaRPr lang="en-US" altLang="zh-TW" b="1"/>
          </a:p>
          <a:p>
            <a:pPr marL="457200" indent="-298450"/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寫入前需先送出  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“Write Enable ( 0x06 )” </a:t>
            </a:r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指令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, </a:t>
            </a:r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否則寫入會失敗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indent="-298450"/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158750" indent="0">
              <a:buNone/>
            </a:pPr>
            <a:r>
              <a:rPr lang="zh-TW" altLang="en-US" b="1"/>
              <a:t>常見搭配流程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 : 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Send 0x06 (Write Enable)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Send 0x01 or 0x1F + Address + Data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Wait until Status Register BUSY bit = 0</a:t>
            </a:r>
          </a:p>
          <a:p>
            <a:pPr marL="158750" indent="0">
              <a:buFont typeface="+mj-lt"/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寫入範圍只針對特定欄位</a:t>
            </a:r>
            <a:r>
              <a:rPr lang="en-US" altLang="zh-TW" b="1"/>
              <a:t>, </a:t>
            </a:r>
            <a:r>
              <a:rPr lang="zh-TW" altLang="en-US" b="1"/>
              <a:t>其餘唯讀欄位不會被修改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indent="-298450"/>
            <a:r>
              <a:rPr lang="zh-TW" altLang="en-US" b="1"/>
              <a:t>適用場景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 : </a:t>
            </a:r>
          </a:p>
          <a:p>
            <a:pPr marL="914400" lvl="1" indent="-298450"/>
            <a:r>
              <a:rPr lang="zh-TW" altLang="en-US" b="1"/>
              <a:t>關閉硬體寫保護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WP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zh-TW" altLang="en-US" b="1"/>
              <a:t>解除 </a:t>
            </a:r>
            <a:r>
              <a:rPr lang="en-US" altLang="zh-TW" b="1"/>
              <a:t>ECC </a:t>
            </a:r>
            <a:r>
              <a:rPr lang="zh-TW" altLang="en-US" b="1"/>
              <a:t>檢查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914400" lvl="1" indent="-298450"/>
            <a:r>
              <a:rPr lang="zh-TW" altLang="en-US" b="1"/>
              <a:t>設定保護區域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Block Protect, BP[3:0]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175690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457200" indent="-298450"/>
            <a:r>
              <a:rPr lang="zh-TW" altLang="en-US" b="1"/>
              <a:t>用來修改 </a:t>
            </a:r>
            <a:r>
              <a:rPr lang="en-US" altLang="zh-TW" b="1"/>
              <a:t>Status Register - 1 / 2 / 3 </a:t>
            </a:r>
            <a:r>
              <a:rPr lang="zh-TW" altLang="en-US" b="1"/>
              <a:t>的值 </a:t>
            </a:r>
            <a:r>
              <a:rPr lang="en-US" altLang="zh-TW" b="1"/>
              <a:t>( </a:t>
            </a:r>
            <a:r>
              <a:rPr lang="zh-TW" altLang="en-US" b="1"/>
              <a:t>寫入狀態控制位元 </a:t>
            </a:r>
            <a:r>
              <a:rPr lang="en-US" altLang="zh-TW" b="1"/>
              <a:t>)</a:t>
            </a:r>
          </a:p>
          <a:p>
            <a:pPr marL="457200" indent="-298450"/>
            <a:r>
              <a:rPr lang="zh-TW" altLang="en-US" b="1"/>
              <a:t>常見可寫入的位元包括</a:t>
            </a:r>
            <a:endParaRPr lang="en-US" altLang="zh-TW" b="1"/>
          </a:p>
          <a:p>
            <a:pPr marL="914400" lvl="1" indent="-298450"/>
            <a:r>
              <a:rPr lang="en-US" altLang="zh-TW" b="1" strike="sngStrike"/>
              <a:t>SRP10</a:t>
            </a:r>
            <a:r>
              <a:rPr lang="zh-TW" altLang="en-US" b="1" strike="sngStrike"/>
              <a:t>、</a:t>
            </a:r>
            <a:r>
              <a:rPr lang="en-US" altLang="zh-TW" b="1" strike="sngStrike"/>
              <a:t>TB</a:t>
            </a:r>
            <a:r>
              <a:rPr lang="zh-TW" altLang="en-US" b="1" strike="sngStrike"/>
              <a:t>、</a:t>
            </a:r>
            <a:r>
              <a:rPr lang="en-US" altLang="zh-TW" b="1" strike="sngStrike"/>
              <a:t>BP30</a:t>
            </a:r>
            <a:r>
              <a:rPr lang="zh-TW" altLang="en-US" b="1"/>
              <a:t>、</a:t>
            </a:r>
            <a:r>
              <a:rPr lang="en-US" altLang="zh-TW" b="1"/>
              <a:t>WP-E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Status Register-1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en-US" altLang="zh-TW" b="1"/>
              <a:t>OTP-L</a:t>
            </a:r>
            <a:r>
              <a:rPr lang="zh-TW" altLang="en-US" b="1"/>
              <a:t>、</a:t>
            </a:r>
            <a:r>
              <a:rPr lang="en-US" altLang="zh-TW" b="1"/>
              <a:t>OTP-E</a:t>
            </a:r>
            <a:r>
              <a:rPr lang="zh-TW" altLang="en-US" b="1"/>
              <a:t>、</a:t>
            </a:r>
            <a:r>
              <a:rPr lang="en-US" altLang="zh-TW" b="1"/>
              <a:t>SR1-L</a:t>
            </a:r>
            <a:r>
              <a:rPr lang="zh-TW" altLang="en-US" b="1"/>
              <a:t>、</a:t>
            </a:r>
            <a:r>
              <a:rPr lang="en-US" altLang="zh-TW" b="1"/>
              <a:t>ECC-E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Status Register-2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r>
              <a:rPr lang="zh-TW" altLang="en-US" b="1"/>
              <a:t> </a:t>
            </a:r>
            <a:endParaRPr lang="en-US" altLang="zh-TW" b="1"/>
          </a:p>
          <a:p>
            <a:pPr marL="457200" indent="-298450"/>
            <a:r>
              <a:rPr lang="zh-TW" altLang="en-US" b="1"/>
              <a:t>其餘狀態暫存器位置為唯讀</a:t>
            </a:r>
            <a:r>
              <a:rPr lang="en-US" altLang="zh-TW" b="1"/>
              <a:t>, </a:t>
            </a:r>
            <a:r>
              <a:rPr lang="zh-TW" altLang="en-US" b="1"/>
              <a:t>不可寫入</a:t>
            </a:r>
            <a:endParaRPr lang="en-US" altLang="zh-TW" b="1"/>
          </a:p>
          <a:p>
            <a:pPr marL="457200" indent="-298450"/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寫入前需先送出  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“Write Enable ( 0x06 )” </a:t>
            </a:r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指令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, </a:t>
            </a:r>
            <a:r>
              <a:rPr lang="zh-TW" altLang="en-US" b="1">
                <a:solidFill>
                  <a:srgbClr val="FFFF00"/>
                </a:solidFill>
                <a:highlight>
                  <a:srgbClr val="FFFF00"/>
                </a:highlight>
              </a:rPr>
              <a:t>否則寫入會失敗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indent="-298450"/>
            <a:r>
              <a:rPr lang="zh-TW" altLang="en-US"/>
              <a:t>如果 </a:t>
            </a:r>
            <a:r>
              <a:rPr lang="en-US" altLang="zh-TW"/>
              <a:t>SR3 </a:t>
            </a:r>
            <a:r>
              <a:rPr lang="zh-TW" altLang="en-US"/>
              <a:t>的 </a:t>
            </a:r>
            <a:r>
              <a:rPr lang="en-US" altLang="zh-TW" b="1"/>
              <a:t>WP-E=1</a:t>
            </a:r>
            <a:r>
              <a:rPr lang="zh-TW" altLang="en-US"/>
              <a:t>，即使送 </a:t>
            </a:r>
            <a:r>
              <a:rPr lang="en-US" altLang="zh-TW"/>
              <a:t>Write Enable </a:t>
            </a:r>
            <a:r>
              <a:rPr lang="zh-TW" altLang="en-US"/>
              <a:t>也不能修改 </a:t>
            </a:r>
            <a:r>
              <a:rPr lang="en-US" altLang="zh-TW"/>
              <a:t>SR1</a:t>
            </a:r>
            <a:r>
              <a:rPr lang="zh-TW" altLang="en-US"/>
              <a:t>，這是 </a:t>
            </a:r>
            <a:r>
              <a:rPr lang="en-US" altLang="zh-TW"/>
              <a:t>W25N02 </a:t>
            </a:r>
            <a:r>
              <a:rPr lang="zh-TW" altLang="en-US"/>
              <a:t>的保護機制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indent="-298450"/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158750" indent="0">
              <a:buNone/>
            </a:pPr>
            <a:r>
              <a:rPr lang="zh-TW" altLang="en-US" b="1"/>
              <a:t>常見搭配流程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 : 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Send 0x06 (Write Enable)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Send 0x01 or 0x1F + Address + Data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Wait until Status Register BUSY bit = 0</a:t>
            </a:r>
          </a:p>
          <a:p>
            <a:pPr marL="158750" indent="0">
              <a:buFont typeface="+mj-lt"/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寫入範圍只針對特定欄位</a:t>
            </a:r>
            <a:r>
              <a:rPr lang="en-US" altLang="zh-TW" b="1"/>
              <a:t>, </a:t>
            </a:r>
            <a:r>
              <a:rPr lang="zh-TW" altLang="en-US" b="1"/>
              <a:t>其餘唯讀欄位不會被修改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indent="-298450"/>
            <a:r>
              <a:rPr lang="zh-TW" altLang="en-US" b="1"/>
              <a:t>適用場景</a:t>
            </a:r>
            <a:r>
              <a:rPr lang="en-US" altLang="zh-TW" b="1">
                <a:solidFill>
                  <a:srgbClr val="FFFF00"/>
                </a:solidFill>
                <a:highlight>
                  <a:srgbClr val="FFFF00"/>
                </a:highlight>
              </a:rPr>
              <a:t> : </a:t>
            </a:r>
          </a:p>
          <a:p>
            <a:pPr marL="914400" lvl="1" indent="-298450"/>
            <a:r>
              <a:rPr lang="zh-TW" altLang="en-US" b="1"/>
              <a:t>關閉硬體寫保護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WP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zh-TW" altLang="en-US" b="1"/>
              <a:t>解除 </a:t>
            </a:r>
            <a:r>
              <a:rPr lang="en-US" altLang="zh-TW" b="1"/>
              <a:t>ECC </a:t>
            </a:r>
            <a:r>
              <a:rPr lang="zh-TW" altLang="en-US" b="1"/>
              <a:t>檢查</a:t>
            </a:r>
            <a:endParaRPr lang="en-US" altLang="zh-TW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914400" lvl="1" indent="-298450"/>
            <a:r>
              <a:rPr lang="zh-TW" altLang="en-US" b="1"/>
              <a:t>設定保護區域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Block Protect, BP[3:0]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385068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透過 </a:t>
            </a:r>
            <a:r>
              <a:rPr lang="en-US" altLang="zh-TW" b="1"/>
              <a:t>0x06 </a:t>
            </a:r>
            <a:r>
              <a:rPr lang="zh-TW" altLang="en-US" b="1"/>
              <a:t>指令將 </a:t>
            </a:r>
            <a:r>
              <a:rPr lang="en-US" altLang="zh-TW" b="1"/>
              <a:t>WEL (Write Enable Latch) </a:t>
            </a:r>
            <a:r>
              <a:rPr lang="zh-TW" altLang="en-US" b="1"/>
              <a:t>設為 </a:t>
            </a:r>
            <a:r>
              <a:rPr lang="en-US" altLang="zh-TW" b="1"/>
              <a:t>1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所有會改變資料內容的操作 </a:t>
            </a:r>
            <a:r>
              <a:rPr lang="en-US" altLang="zh-TW" b="1"/>
              <a:t>( </a:t>
            </a:r>
            <a:r>
              <a:rPr lang="zh-TW" altLang="en-US" b="1"/>
              <a:t>如：</a:t>
            </a:r>
            <a:r>
              <a:rPr lang="en-US" altLang="zh-TW" b="1"/>
              <a:t>Page Program</a:t>
            </a:r>
            <a:r>
              <a:rPr lang="zh-TW" altLang="en-US" b="1"/>
              <a:t>、</a:t>
            </a:r>
            <a:r>
              <a:rPr lang="en-US" altLang="zh-TW" b="1"/>
              <a:t>Block Erase</a:t>
            </a:r>
            <a:r>
              <a:rPr lang="zh-TW" altLang="en-US" b="1"/>
              <a:t>、</a:t>
            </a:r>
            <a:r>
              <a:rPr lang="en-US" altLang="zh-TW" b="1"/>
              <a:t>Status Register Write</a:t>
            </a:r>
            <a:r>
              <a:rPr lang="zh-TW" altLang="en-US" b="1"/>
              <a:t> </a:t>
            </a:r>
            <a:r>
              <a:rPr lang="en-US" altLang="zh-TW" b="1"/>
              <a:t>) </a:t>
            </a:r>
            <a:r>
              <a:rPr lang="zh-TW" altLang="en-US" b="1"/>
              <a:t>都必須先送 </a:t>
            </a:r>
            <a:r>
              <a:rPr lang="en-US" altLang="zh-TW" b="1"/>
              <a:t>0x06, </a:t>
            </a:r>
            <a:r>
              <a:rPr lang="zh-TW" altLang="en-US" b="1"/>
              <a:t>否則會失敗或被忽略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b="1"/>
              <a:t>WEL </a:t>
            </a:r>
            <a:r>
              <a:rPr lang="zh-TW" altLang="en-US" b="1"/>
              <a:t>設為 </a:t>
            </a:r>
            <a:r>
              <a:rPr lang="en-US" altLang="zh-TW" b="1"/>
              <a:t>1 </a:t>
            </a:r>
            <a:r>
              <a:rPr lang="zh-TW" altLang="en-US" b="1"/>
              <a:t>後會在下一次成功寫入或重置後自動清除 </a:t>
            </a:r>
            <a:r>
              <a:rPr lang="en-US" altLang="zh-TW" b="1"/>
              <a:t>( </a:t>
            </a:r>
            <a:r>
              <a:rPr lang="zh-TW" altLang="en-US" b="1"/>
              <a:t>變回 </a:t>
            </a:r>
            <a:r>
              <a:rPr lang="en-US" altLang="zh-TW" b="1"/>
              <a:t>0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b="1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nl-NL" altLang="zh-TW" b="1"/>
              <a:t>WEL </a:t>
            </a:r>
            <a:r>
              <a:rPr lang="zh-TW" altLang="nl-NL" b="1"/>
              <a:t>是 </a:t>
            </a:r>
            <a:r>
              <a:rPr lang="nl-NL" altLang="zh-TW" b="1"/>
              <a:t>Status Register </a:t>
            </a:r>
            <a:r>
              <a:rPr lang="zh-TW" altLang="nl-NL" b="1"/>
              <a:t>的一部分</a:t>
            </a:r>
            <a:r>
              <a:rPr lang="en-US" altLang="zh-TW" b="1"/>
              <a:t>, </a:t>
            </a:r>
            <a:r>
              <a:rPr lang="zh-TW" altLang="en-US" b="1"/>
              <a:t>狀態可透過 </a:t>
            </a:r>
            <a:r>
              <a:rPr lang="en-US" altLang="zh-TW" b="1"/>
              <a:t>0x05 </a:t>
            </a:r>
            <a:r>
              <a:rPr lang="zh-TW" altLang="en-US" b="1"/>
              <a:t>讀回來</a:t>
            </a:r>
            <a:endParaRPr lang="en-US" altLang="zh-TW" b="1"/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zh-TW" b="1"/>
              <a:t>SR &amp; 0x02</a:t>
            </a:r>
            <a:r>
              <a:rPr lang="zh-TW" altLang="en-US" b="1"/>
              <a:t>：若為 </a:t>
            </a:r>
            <a:r>
              <a:rPr lang="en-US" altLang="zh-TW" b="1"/>
              <a:t>1 </a:t>
            </a:r>
            <a:r>
              <a:rPr lang="zh-TW" altLang="en-US" b="1"/>
              <a:t>表示已 </a:t>
            </a:r>
            <a:r>
              <a:rPr lang="en-US" altLang="zh-TW" b="1"/>
              <a:t>Write Enable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zh-TW" altLang="en-US" b="1"/>
              <a:t>常見使用順序</a:t>
            </a:r>
            <a:r>
              <a:rPr lang="en-US" altLang="zh-TW" b="1"/>
              <a:t> : </a:t>
            </a:r>
          </a:p>
          <a:p>
            <a:pPr marL="3873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zh-TW" b="1" err="1"/>
              <a:t>WriteEnable</a:t>
            </a:r>
            <a:endParaRPr lang="en-US" altLang="zh-TW" b="1"/>
          </a:p>
          <a:p>
            <a:pPr marL="3873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zh-TW" b="1" err="1"/>
              <a:t>WriteStatusRegister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zh-TW" altLang="en-US" b="1"/>
              <a:t>如果沒送 </a:t>
            </a:r>
            <a:r>
              <a:rPr lang="en-US" altLang="zh-TW" b="1"/>
              <a:t>Write Enable </a:t>
            </a:r>
            <a:r>
              <a:rPr lang="zh-TW" altLang="en-US" b="1"/>
              <a:t>就寫入會發生什麼事？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en-US" altLang="zh-TW" b="1"/>
              <a:t>NAND </a:t>
            </a:r>
            <a:r>
              <a:rPr lang="zh-TW" altLang="en-US" b="1"/>
              <a:t>控制器會忽略寫入指令</a:t>
            </a:r>
            <a:r>
              <a:rPr lang="en-US" altLang="zh-TW" b="1"/>
              <a:t>, </a:t>
            </a:r>
            <a:r>
              <a:rPr lang="zh-TW" altLang="en-US" b="1"/>
              <a:t>資料不會改變</a:t>
            </a:r>
            <a:r>
              <a:rPr lang="en-US" altLang="zh-TW" b="1"/>
              <a:t>, </a:t>
            </a:r>
            <a:r>
              <a:rPr lang="zh-TW" altLang="en-US" b="1"/>
              <a:t>也不會回傳錯誤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en-US" altLang="zh-TW" b="1"/>
              <a:t>WEL </a:t>
            </a:r>
            <a:r>
              <a:rPr lang="zh-TW" altLang="en-US" b="1"/>
              <a:t>一旦設為 </a:t>
            </a:r>
            <a:r>
              <a:rPr lang="en-US" altLang="zh-TW" b="1"/>
              <a:t>1 </a:t>
            </a:r>
            <a:r>
              <a:rPr lang="zh-TW" altLang="en-US" b="1"/>
              <a:t>就永遠有效嗎？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zh-TW" altLang="en-US" b="1"/>
              <a:t>不會。</a:t>
            </a:r>
            <a:r>
              <a:rPr lang="en-US" altLang="zh-TW" b="1"/>
              <a:t>WEL </a:t>
            </a:r>
            <a:r>
              <a:rPr lang="zh-TW" altLang="en-US" b="1"/>
              <a:t>只在下次有效寫入操作之前保持有效</a:t>
            </a:r>
            <a:r>
              <a:rPr lang="en-US" altLang="zh-TW" b="1"/>
              <a:t>, </a:t>
            </a:r>
            <a:r>
              <a:rPr lang="zh-TW" altLang="en-US" b="1"/>
              <a:t>之後會自動清除</a:t>
            </a:r>
            <a:r>
              <a:rPr lang="en-US" altLang="zh-TW" b="1"/>
              <a:t>, </a:t>
            </a:r>
            <a:r>
              <a:rPr lang="zh-TW" altLang="en-US" b="1"/>
              <a:t>或因 </a:t>
            </a:r>
            <a:r>
              <a:rPr lang="en-US" altLang="zh-TW" b="1"/>
              <a:t>Reset </a:t>
            </a:r>
            <a:r>
              <a:rPr lang="zh-TW" altLang="en-US" b="1"/>
              <a:t>被清除</a:t>
            </a: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235450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0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457200" indent="-298450"/>
            <a:r>
              <a:rPr lang="zh-TW" altLang="en-US" b="1"/>
              <a:t>發送 </a:t>
            </a:r>
            <a:r>
              <a:rPr lang="en-US" altLang="zh-TW" b="1"/>
              <a:t>0x04 </a:t>
            </a:r>
            <a:r>
              <a:rPr lang="zh-TW" altLang="en-US" b="1"/>
              <a:t>指令可將 </a:t>
            </a:r>
            <a:r>
              <a:rPr lang="en-US" altLang="zh-TW" b="1"/>
              <a:t>WEL </a:t>
            </a:r>
            <a:r>
              <a:rPr lang="zh-TW" altLang="en-US" b="1"/>
              <a:t>位元清為 </a:t>
            </a:r>
            <a:r>
              <a:rPr lang="en-US" altLang="zh-TW" b="1"/>
              <a:t>0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Write </a:t>
            </a:r>
            <a:r>
              <a:rPr lang="zh-TW" altLang="en-US" b="1"/>
              <a:t>保護開啟 </a:t>
            </a:r>
            <a:r>
              <a:rPr lang="en-US" altLang="zh-TW" b="1"/>
              <a:t>)</a:t>
            </a:r>
          </a:p>
          <a:p>
            <a:pPr marL="457200" indent="-298450"/>
            <a:r>
              <a:rPr lang="zh-TW" altLang="en-US" b="1"/>
              <a:t>雖然裝置在以下情況會自動清除 </a:t>
            </a:r>
            <a:r>
              <a:rPr lang="en-US" altLang="zh-TW" b="1"/>
              <a:t>WEL</a:t>
            </a:r>
          </a:p>
          <a:p>
            <a:pPr marL="457200" indent="-298450"/>
            <a:r>
              <a:rPr lang="zh-TW" altLang="en-US" b="1"/>
              <a:t>上電初始化</a:t>
            </a:r>
            <a:endParaRPr lang="en-US" altLang="zh-TW" b="1"/>
          </a:p>
          <a:p>
            <a:pPr marL="457200" indent="-298450"/>
            <a:r>
              <a:rPr lang="zh-TW" altLang="en-US" b="1"/>
              <a:t>完成 </a:t>
            </a:r>
            <a:r>
              <a:rPr lang="en-US" altLang="zh-TW" b="1"/>
              <a:t>Page Read / Program / Erase / Reset </a:t>
            </a:r>
            <a:r>
              <a:rPr lang="zh-TW" altLang="en-US" b="1"/>
              <a:t>指令後</a:t>
            </a:r>
            <a:endParaRPr lang="en-US" altLang="zh-TW" b="1"/>
          </a:p>
          <a:p>
            <a:pPr marL="457200" indent="-298450"/>
            <a:r>
              <a:rPr lang="zh-TW" altLang="en-US" b="1"/>
              <a:t>不過在某些應用下</a:t>
            </a:r>
            <a:r>
              <a:rPr lang="en-US" altLang="zh-TW" b="1"/>
              <a:t>, </a:t>
            </a:r>
            <a:r>
              <a:rPr lang="zh-TW" altLang="en-US" b="1"/>
              <a:t>使用者仍可透過 </a:t>
            </a:r>
            <a:r>
              <a:rPr lang="en-US" altLang="zh-TW" b="1"/>
              <a:t>0x04 </a:t>
            </a:r>
            <a:r>
              <a:rPr lang="zh-TW" altLang="en-US" b="1"/>
              <a:t>指令強制取消寫入允許狀態</a:t>
            </a:r>
            <a:endParaRPr lang="en-US" altLang="zh-TW" b="1"/>
          </a:p>
          <a:p>
            <a:pPr marL="457200" indent="-298450"/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發送 </a:t>
            </a:r>
            <a:r>
              <a:rPr lang="en-US" altLang="zh-TW" b="1"/>
              <a:t>0x04 </a:t>
            </a:r>
            <a:r>
              <a:rPr lang="zh-TW" altLang="en-US" b="1"/>
              <a:t>後</a:t>
            </a:r>
            <a:r>
              <a:rPr lang="en-US" altLang="zh-TW" b="1"/>
              <a:t>, </a:t>
            </a:r>
            <a:r>
              <a:rPr lang="zh-TW" altLang="en-US" b="1"/>
              <a:t>所有需要 </a:t>
            </a:r>
            <a:r>
              <a:rPr lang="en-US" altLang="zh-TW" b="1"/>
              <a:t>WEL=1 </a:t>
            </a:r>
            <a:r>
              <a:rPr lang="zh-TW" altLang="en-US" b="1"/>
              <a:t>的操作都會失效</a:t>
            </a:r>
            <a:r>
              <a:rPr lang="en-US" altLang="zh-TW" b="1"/>
              <a:t>, </a:t>
            </a:r>
            <a:r>
              <a:rPr lang="zh-TW" altLang="en-US" b="1"/>
              <a:t>直到再次送出 </a:t>
            </a:r>
            <a:r>
              <a:rPr lang="en-US" altLang="zh-TW" b="1"/>
              <a:t>0x06</a:t>
            </a:r>
          </a:p>
          <a:p>
            <a:pPr marL="158750" indent="0">
              <a:buNone/>
            </a:pPr>
            <a:r>
              <a:rPr lang="zh-TW" altLang="en-US" b="1"/>
              <a:t>可作為韌體或應用層中的手動寫入鎖定控制機制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什麼情況會使用 </a:t>
            </a:r>
            <a:r>
              <a:rPr lang="en-US" altLang="zh-TW" b="1"/>
              <a:t>Write Disable</a:t>
            </a:r>
            <a:r>
              <a:rPr lang="zh-TW" altLang="en-US" b="1"/>
              <a:t>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用於操作後立即封鎖寫入 </a:t>
            </a:r>
            <a:r>
              <a:rPr lang="en-US" altLang="zh-TW" b="1"/>
              <a:t>( </a:t>
            </a:r>
            <a:r>
              <a:rPr lang="zh-TW" altLang="en-US" b="1"/>
              <a:t>安全性考量 </a:t>
            </a:r>
            <a:r>
              <a:rPr lang="en-US" altLang="zh-TW" b="1"/>
              <a:t>), </a:t>
            </a:r>
            <a:r>
              <a:rPr lang="zh-TW" altLang="en-US" b="1"/>
              <a:t>或建立完整寫入流程狀態機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寫入後忘記下 </a:t>
            </a:r>
            <a:r>
              <a:rPr lang="en-US" altLang="zh-TW" b="1"/>
              <a:t>0x04 </a:t>
            </a:r>
            <a:r>
              <a:rPr lang="zh-TW" altLang="en-US" b="1"/>
              <a:t>會怎樣？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雖然大部分操作結束後 </a:t>
            </a:r>
            <a:r>
              <a:rPr lang="en-US" altLang="zh-TW" b="1"/>
              <a:t>WEL </a:t>
            </a:r>
            <a:r>
              <a:rPr lang="zh-TW" altLang="en-US" b="1"/>
              <a:t>會自動清除</a:t>
            </a:r>
            <a:r>
              <a:rPr lang="en-US" altLang="zh-TW" b="1"/>
              <a:t>, </a:t>
            </a:r>
            <a:r>
              <a:rPr lang="zh-TW" altLang="en-US" b="1"/>
              <a:t>但如果系統有誤操作風險</a:t>
            </a:r>
            <a:r>
              <a:rPr lang="en-US" altLang="zh-TW" b="1"/>
              <a:t>, </a:t>
            </a:r>
            <a:r>
              <a:rPr lang="zh-TW" altLang="en-US" b="1"/>
              <a:t>還是建議明確送出 </a:t>
            </a:r>
            <a:r>
              <a:rPr lang="en-US" altLang="zh-TW" b="1"/>
              <a:t>0x04 </a:t>
            </a:r>
            <a:r>
              <a:rPr lang="zh-TW" altLang="en-US" b="1"/>
              <a:t>保險</a:t>
            </a: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1037473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457200" indent="-298450"/>
            <a:r>
              <a:rPr lang="zh-TW" altLang="en-US" b="1"/>
              <a:t>擦除整個 </a:t>
            </a:r>
            <a:r>
              <a:rPr lang="en-US" altLang="zh-TW" b="1"/>
              <a:t>Block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64</a:t>
            </a:r>
            <a:r>
              <a:rPr lang="zh-TW" altLang="en-US" b="1"/>
              <a:t> </a:t>
            </a:r>
            <a:r>
              <a:rPr lang="en-US" altLang="zh-TW" b="1"/>
              <a:t>Page, 128 KB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r>
              <a:rPr lang="zh-TW" altLang="en-US" b="1"/>
              <a:t>，將該區內容全設為 </a:t>
            </a:r>
            <a:r>
              <a:rPr lang="en-US" altLang="zh-TW" b="1"/>
              <a:t>0XFF</a:t>
            </a:r>
          </a:p>
          <a:p>
            <a:pPr marL="457200" indent="-298450"/>
            <a:r>
              <a:rPr lang="zh-TW" altLang="en-US" b="1"/>
              <a:t>進行 </a:t>
            </a:r>
            <a:r>
              <a:rPr lang="en-US" altLang="zh-TW" b="1"/>
              <a:t>Block Erase </a:t>
            </a:r>
            <a:r>
              <a:rPr lang="zh-TW" altLang="en-US" b="1"/>
              <a:t>前必須先送 </a:t>
            </a:r>
            <a:r>
              <a:rPr lang="en-US" altLang="zh-TW" b="1"/>
              <a:t>Write Enable (0x06)</a:t>
            </a:r>
            <a:r>
              <a:rPr lang="zh-TW" altLang="en-US" b="1"/>
              <a:t>，確保 </a:t>
            </a:r>
            <a:r>
              <a:rPr lang="en-US" altLang="zh-TW" b="1"/>
              <a:t>WEL = 1</a:t>
            </a:r>
          </a:p>
          <a:p>
            <a:pPr marL="457200" indent="-298450"/>
            <a:r>
              <a:rPr lang="zh-TW" altLang="en-US" b="1"/>
              <a:t>擦除動作為 </a:t>
            </a:r>
            <a:r>
              <a:rPr lang="en-US" altLang="zh-TW" b="1"/>
              <a:t>Self-timed Operation</a:t>
            </a:r>
            <a:r>
              <a:rPr lang="zh-TW" altLang="en-US" b="1"/>
              <a:t>，啟動後自動執行，期間 </a:t>
            </a:r>
            <a:r>
              <a:rPr lang="en-US" altLang="zh-TW" b="1"/>
              <a:t>BUSY bit </a:t>
            </a:r>
            <a:r>
              <a:rPr lang="zh-TW" altLang="en-US" b="1"/>
              <a:t>為 </a:t>
            </a:r>
            <a:r>
              <a:rPr lang="en-US" altLang="zh-TW" b="1"/>
              <a:t>1</a:t>
            </a:r>
          </a:p>
          <a:p>
            <a:pPr marL="457200" indent="-298450"/>
            <a:r>
              <a:rPr lang="zh-TW" altLang="en-US" b="1"/>
              <a:t>擦除結束後</a:t>
            </a:r>
            <a:endParaRPr lang="en-US" altLang="zh-TW" b="1"/>
          </a:p>
          <a:p>
            <a:pPr marL="914400" lvl="1" indent="-298450"/>
            <a:r>
              <a:rPr lang="en-US" altLang="zh-TW" b="1"/>
              <a:t>WEL </a:t>
            </a:r>
            <a:r>
              <a:rPr lang="zh-TW" altLang="en-US" b="1"/>
              <a:t>會自動清除為 </a:t>
            </a:r>
            <a:r>
              <a:rPr lang="en-US" altLang="zh-TW" b="1"/>
              <a:t>0</a:t>
            </a:r>
          </a:p>
          <a:p>
            <a:pPr marL="914400" lvl="1" indent="-298450"/>
            <a:r>
              <a:rPr lang="en-US" altLang="zh-TW" b="1"/>
              <a:t>Status Register </a:t>
            </a:r>
            <a:r>
              <a:rPr lang="zh-TW" altLang="en-US" b="1"/>
              <a:t>中的 </a:t>
            </a:r>
            <a:r>
              <a:rPr lang="en-US" altLang="zh-TW" b="1"/>
              <a:t>BUSY bit </a:t>
            </a:r>
            <a:r>
              <a:rPr lang="zh-TW" altLang="en-US" b="1"/>
              <a:t>會變回 </a:t>
            </a:r>
            <a:r>
              <a:rPr lang="en-US" altLang="zh-TW" b="1"/>
              <a:t>0</a:t>
            </a:r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送完 </a:t>
            </a:r>
            <a:r>
              <a:rPr lang="en-US" altLang="zh-TW" b="1"/>
              <a:t>Block Erase </a:t>
            </a:r>
            <a:r>
              <a:rPr lang="zh-TW" altLang="en-US" b="1"/>
              <a:t>後約需等待 </a:t>
            </a:r>
            <a:r>
              <a:rPr lang="en-US" altLang="zh-TW" b="1" err="1"/>
              <a:t>Tbe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數百 </a:t>
            </a:r>
            <a:r>
              <a:rPr lang="en-US" altLang="zh-TW" b="1"/>
              <a:t>µs</a:t>
            </a:r>
            <a:r>
              <a:rPr lang="zh-TW" altLang="en-US" b="1"/>
              <a:t>，見 </a:t>
            </a:r>
            <a:r>
              <a:rPr lang="en-US" altLang="zh-TW" b="1"/>
              <a:t>AC </a:t>
            </a:r>
            <a:r>
              <a:rPr lang="zh-TW" altLang="en-US" b="1"/>
              <a:t>時序 </a:t>
            </a:r>
            <a:r>
              <a:rPr lang="en-US" altLang="zh-TW" b="1"/>
              <a:t>) </a:t>
            </a:r>
            <a:r>
              <a:rPr lang="zh-TW" altLang="en-US" b="1"/>
              <a:t>才能再次送指令</a:t>
            </a:r>
            <a:endParaRPr lang="en-US" altLang="zh-TW" b="1"/>
          </a:p>
          <a:p>
            <a:pPr marL="457200" indent="-298450"/>
            <a:r>
              <a:rPr lang="zh-TW" altLang="en-US" b="1"/>
              <a:t>擦除失敗原因可能包括 </a:t>
            </a:r>
            <a:r>
              <a:rPr lang="en-US" altLang="zh-TW" b="1"/>
              <a:t>:</a:t>
            </a:r>
          </a:p>
          <a:p>
            <a:pPr marL="914400" lvl="1" indent="-298450"/>
            <a:r>
              <a:rPr lang="zh-TW" altLang="en-US" b="1"/>
              <a:t>未先送 </a:t>
            </a:r>
            <a:r>
              <a:rPr lang="en-US" altLang="zh-TW" b="1"/>
              <a:t>0x06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WEL = 0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zh-TW" altLang="en-US" b="1"/>
              <a:t>被 </a:t>
            </a:r>
            <a:r>
              <a:rPr lang="en-US" altLang="zh-TW" b="1"/>
              <a:t>Block Protect </a:t>
            </a:r>
            <a:r>
              <a:rPr lang="zh-TW" altLang="en-US" b="1"/>
              <a:t>保護 </a:t>
            </a:r>
            <a:r>
              <a:rPr lang="en-US" altLang="zh-TW" b="1"/>
              <a:t>( BP3~0</a:t>
            </a:r>
            <a:r>
              <a:rPr lang="zh-TW" altLang="en-US" b="1"/>
              <a:t>、</a:t>
            </a:r>
            <a:r>
              <a:rPr lang="en-US" altLang="zh-TW" b="1"/>
              <a:t>TB </a:t>
            </a:r>
            <a:r>
              <a:rPr lang="zh-TW" altLang="en-US" b="1"/>
              <a:t>位元 </a:t>
            </a:r>
            <a:r>
              <a:rPr lang="en-US" altLang="zh-TW" b="1"/>
              <a:t>)</a:t>
            </a:r>
          </a:p>
          <a:p>
            <a:pPr marL="457200" indent="-298450"/>
            <a:r>
              <a:rPr lang="zh-TW" altLang="en-US" b="1"/>
              <a:t>可透過 </a:t>
            </a:r>
            <a:r>
              <a:rPr lang="en-US" altLang="zh-TW" b="1"/>
              <a:t>0x05 + 0xC0 </a:t>
            </a:r>
            <a:r>
              <a:rPr lang="zh-TW" altLang="en-US" b="1"/>
              <a:t>查詢 </a:t>
            </a:r>
            <a:r>
              <a:rPr lang="en-US" altLang="zh-TW" b="1"/>
              <a:t>BUSY</a:t>
            </a:r>
            <a:r>
              <a:rPr lang="zh-TW" altLang="en-US" b="1"/>
              <a:t>（</a:t>
            </a:r>
            <a:r>
              <a:rPr lang="en-US" altLang="zh-TW" b="1"/>
              <a:t>bit 0</a:t>
            </a:r>
            <a:r>
              <a:rPr lang="zh-TW" altLang="en-US" b="1"/>
              <a:t>）是否為 </a:t>
            </a:r>
            <a:r>
              <a:rPr lang="en-US" altLang="zh-TW" b="1"/>
              <a:t>1 </a:t>
            </a:r>
            <a:r>
              <a:rPr lang="zh-TW" altLang="en-US" b="1"/>
              <a:t>以判斷擦除進行中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如何知道 </a:t>
            </a:r>
            <a:r>
              <a:rPr lang="en-US" altLang="zh-TW" b="1"/>
              <a:t>Block Erase </a:t>
            </a:r>
            <a:r>
              <a:rPr lang="zh-TW" altLang="en-US" b="1"/>
              <a:t>是否結束？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透過 </a:t>
            </a:r>
            <a:r>
              <a:rPr lang="en-US" altLang="zh-TW" b="1"/>
              <a:t>Read Status Register (0x05/0x0F + 0xC0) </a:t>
            </a:r>
            <a:r>
              <a:rPr lang="zh-TW" altLang="en-US" b="1"/>
              <a:t>讀取 </a:t>
            </a:r>
            <a:r>
              <a:rPr lang="en-US" altLang="zh-TW" b="1"/>
              <a:t>BUSY bit </a:t>
            </a:r>
            <a:r>
              <a:rPr lang="zh-TW" altLang="en-US" b="1"/>
              <a:t>是否為 </a:t>
            </a:r>
            <a:r>
              <a:rPr lang="en-US" altLang="zh-TW" b="1"/>
              <a:t>0</a:t>
            </a:r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擦除動作是否可中斷？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擦除屬 </a:t>
            </a:r>
            <a:r>
              <a:rPr lang="en-US" altLang="zh-TW" b="1"/>
              <a:t>Self-timed</a:t>
            </a:r>
            <a:r>
              <a:rPr lang="zh-TW" altLang="en-US" b="1"/>
              <a:t>，開始後無法中斷，若強制送入 </a:t>
            </a:r>
            <a:r>
              <a:rPr lang="en-US" altLang="zh-TW" b="1"/>
              <a:t>Reset (0xFF) </a:t>
            </a:r>
            <a:r>
              <a:rPr lang="zh-TW" altLang="en-US" b="1"/>
              <a:t>有可能導致資料錯誤</a:t>
            </a:r>
          </a:p>
        </p:txBody>
      </p:sp>
    </p:spTree>
    <p:extLst>
      <p:ext uri="{BB962C8B-B14F-4D97-AF65-F5344CB8AC3E}">
        <p14:creationId xmlns:p14="http://schemas.microsoft.com/office/powerpoint/2010/main" val="332964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457200" indent="-298450"/>
            <a:r>
              <a:rPr lang="zh-TW" altLang="en-US" b="1"/>
              <a:t>擦除整個 </a:t>
            </a:r>
            <a:r>
              <a:rPr lang="en-US" altLang="zh-TW" b="1"/>
              <a:t>Block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64</a:t>
            </a:r>
            <a:r>
              <a:rPr lang="zh-TW" altLang="en-US" b="1"/>
              <a:t> </a:t>
            </a:r>
            <a:r>
              <a:rPr lang="en-US" altLang="zh-TW" b="1"/>
              <a:t>Page, 128 KB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  <a:r>
              <a:rPr lang="zh-TW" altLang="en-US" b="1"/>
              <a:t>，將該區內容全設為 </a:t>
            </a:r>
            <a:r>
              <a:rPr lang="en-US" altLang="zh-TW" b="1"/>
              <a:t>0XFF</a:t>
            </a:r>
          </a:p>
          <a:p>
            <a:pPr marL="457200" indent="-298450"/>
            <a:r>
              <a:rPr lang="zh-TW" altLang="en-US" b="1"/>
              <a:t>進行 </a:t>
            </a:r>
            <a:r>
              <a:rPr lang="en-US" altLang="zh-TW" b="1"/>
              <a:t>Block Erase </a:t>
            </a:r>
            <a:r>
              <a:rPr lang="zh-TW" altLang="en-US" b="1"/>
              <a:t>前必須先送 </a:t>
            </a:r>
            <a:r>
              <a:rPr lang="en-US" altLang="zh-TW" b="1"/>
              <a:t>Write Enable (0x06)</a:t>
            </a:r>
            <a:r>
              <a:rPr lang="zh-TW" altLang="en-US" b="1"/>
              <a:t>，確保 </a:t>
            </a:r>
            <a:r>
              <a:rPr lang="en-US" altLang="zh-TW" b="1"/>
              <a:t>WEL = 1</a:t>
            </a:r>
          </a:p>
          <a:p>
            <a:pPr marL="457200" indent="-298450"/>
            <a:r>
              <a:rPr lang="zh-TW" altLang="en-US" b="1"/>
              <a:t>擦除動作為 </a:t>
            </a:r>
            <a:r>
              <a:rPr lang="en-US" altLang="zh-TW" b="1"/>
              <a:t>Self-timed Operation</a:t>
            </a:r>
            <a:r>
              <a:rPr lang="zh-TW" altLang="en-US" b="1"/>
              <a:t>，啟動後自動執行，期間 </a:t>
            </a:r>
            <a:r>
              <a:rPr lang="en-US" altLang="zh-TW" b="1"/>
              <a:t>BUSY bit </a:t>
            </a:r>
            <a:r>
              <a:rPr lang="zh-TW" altLang="en-US" b="1"/>
              <a:t>為 </a:t>
            </a:r>
            <a:r>
              <a:rPr lang="en-US" altLang="zh-TW" b="1"/>
              <a:t>1</a:t>
            </a:r>
          </a:p>
          <a:p>
            <a:pPr marL="457200" indent="-298450"/>
            <a:r>
              <a:rPr lang="zh-TW" altLang="en-US" b="1"/>
              <a:t>擦除結束後</a:t>
            </a:r>
            <a:endParaRPr lang="en-US" altLang="zh-TW" b="1"/>
          </a:p>
          <a:p>
            <a:pPr marL="914400" lvl="1" indent="-298450"/>
            <a:r>
              <a:rPr lang="en-US" altLang="zh-TW" b="1"/>
              <a:t>WEL </a:t>
            </a:r>
            <a:r>
              <a:rPr lang="zh-TW" altLang="en-US" b="1"/>
              <a:t>會自動清除為 </a:t>
            </a:r>
            <a:r>
              <a:rPr lang="en-US" altLang="zh-TW" b="1"/>
              <a:t>0</a:t>
            </a:r>
          </a:p>
          <a:p>
            <a:pPr marL="914400" lvl="1" indent="-298450"/>
            <a:r>
              <a:rPr lang="en-US" altLang="zh-TW" b="1"/>
              <a:t>Status Register </a:t>
            </a:r>
            <a:r>
              <a:rPr lang="zh-TW" altLang="en-US" b="1"/>
              <a:t>中的 </a:t>
            </a:r>
            <a:r>
              <a:rPr lang="en-US" altLang="zh-TW" b="1"/>
              <a:t>BUSY bit </a:t>
            </a:r>
            <a:r>
              <a:rPr lang="zh-TW" altLang="en-US" b="1"/>
              <a:t>會變回 </a:t>
            </a:r>
            <a:r>
              <a:rPr lang="en-US" altLang="zh-TW" b="1"/>
              <a:t>0</a:t>
            </a:r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送完 </a:t>
            </a:r>
            <a:r>
              <a:rPr lang="en-US" altLang="zh-TW" b="1"/>
              <a:t>Block Erase </a:t>
            </a:r>
            <a:r>
              <a:rPr lang="zh-TW" altLang="en-US" b="1"/>
              <a:t>後約需等待 </a:t>
            </a:r>
            <a:r>
              <a:rPr lang="en-US" altLang="zh-TW" b="1" err="1"/>
              <a:t>Tbe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數百 </a:t>
            </a:r>
            <a:r>
              <a:rPr lang="en-US" altLang="zh-TW" b="1"/>
              <a:t>µs</a:t>
            </a:r>
            <a:r>
              <a:rPr lang="zh-TW" altLang="en-US" b="1"/>
              <a:t>，見 </a:t>
            </a:r>
            <a:r>
              <a:rPr lang="en-US" altLang="zh-TW" b="1"/>
              <a:t>AC </a:t>
            </a:r>
            <a:r>
              <a:rPr lang="zh-TW" altLang="en-US" b="1"/>
              <a:t>時序 </a:t>
            </a:r>
            <a:r>
              <a:rPr lang="en-US" altLang="zh-TW" b="1"/>
              <a:t>) </a:t>
            </a:r>
            <a:r>
              <a:rPr lang="zh-TW" altLang="en-US" b="1"/>
              <a:t>才能再次送指令</a:t>
            </a:r>
            <a:endParaRPr lang="en-US" altLang="zh-TW" b="1"/>
          </a:p>
          <a:p>
            <a:pPr marL="457200" indent="-298450"/>
            <a:r>
              <a:rPr lang="zh-TW" altLang="en-US" b="1"/>
              <a:t>擦除失敗原因可能包括 </a:t>
            </a:r>
            <a:r>
              <a:rPr lang="en-US" altLang="zh-TW" b="1"/>
              <a:t>:</a:t>
            </a:r>
          </a:p>
          <a:p>
            <a:pPr marL="914400" lvl="1" indent="-298450"/>
            <a:r>
              <a:rPr lang="zh-TW" altLang="en-US" b="1"/>
              <a:t>未先送 </a:t>
            </a:r>
            <a:r>
              <a:rPr lang="en-US" altLang="zh-TW" b="1"/>
              <a:t>0x06</a:t>
            </a:r>
            <a:r>
              <a:rPr lang="zh-TW" altLang="en-US" b="1"/>
              <a:t> </a:t>
            </a:r>
            <a:r>
              <a:rPr lang="en-US" altLang="zh-TW" b="1"/>
              <a:t>(</a:t>
            </a:r>
            <a:r>
              <a:rPr lang="zh-TW" altLang="en-US" b="1"/>
              <a:t> </a:t>
            </a:r>
            <a:r>
              <a:rPr lang="en-US" altLang="zh-TW" b="1"/>
              <a:t>WEL = 0</a:t>
            </a:r>
            <a:r>
              <a:rPr lang="zh-TW" altLang="en-US" b="1"/>
              <a:t> </a:t>
            </a:r>
            <a:r>
              <a:rPr lang="en-US" altLang="zh-TW" b="1"/>
              <a:t>)</a:t>
            </a:r>
          </a:p>
          <a:p>
            <a:pPr marL="914400" lvl="1" indent="-298450"/>
            <a:r>
              <a:rPr lang="zh-TW" altLang="en-US" b="1"/>
              <a:t>被 </a:t>
            </a:r>
            <a:r>
              <a:rPr lang="en-US" altLang="zh-TW" b="1"/>
              <a:t>Block Protect </a:t>
            </a:r>
            <a:r>
              <a:rPr lang="zh-TW" altLang="en-US" b="1"/>
              <a:t>保護 </a:t>
            </a:r>
            <a:r>
              <a:rPr lang="en-US" altLang="zh-TW" b="1"/>
              <a:t>( BP3~0</a:t>
            </a:r>
            <a:r>
              <a:rPr lang="zh-TW" altLang="en-US" b="1"/>
              <a:t>、</a:t>
            </a:r>
            <a:r>
              <a:rPr lang="en-US" altLang="zh-TW" b="1"/>
              <a:t>TB </a:t>
            </a:r>
            <a:r>
              <a:rPr lang="zh-TW" altLang="en-US" b="1"/>
              <a:t>位元 </a:t>
            </a:r>
            <a:r>
              <a:rPr lang="en-US" altLang="zh-TW" b="1"/>
              <a:t>)</a:t>
            </a:r>
          </a:p>
          <a:p>
            <a:pPr marL="457200" indent="-298450"/>
            <a:r>
              <a:rPr lang="zh-TW" altLang="en-US" b="1"/>
              <a:t>可透過 </a:t>
            </a:r>
            <a:r>
              <a:rPr lang="en-US" altLang="zh-TW" b="1"/>
              <a:t>0x05 + 0xC0 </a:t>
            </a:r>
            <a:r>
              <a:rPr lang="zh-TW" altLang="en-US" b="1"/>
              <a:t>查詢 </a:t>
            </a:r>
            <a:r>
              <a:rPr lang="en-US" altLang="zh-TW" b="1"/>
              <a:t>BUSY</a:t>
            </a:r>
            <a:r>
              <a:rPr lang="zh-TW" altLang="en-US" b="1"/>
              <a:t>（</a:t>
            </a:r>
            <a:r>
              <a:rPr lang="en-US" altLang="zh-TW" b="1"/>
              <a:t>bit 0</a:t>
            </a:r>
            <a:r>
              <a:rPr lang="zh-TW" altLang="en-US" b="1"/>
              <a:t>）是否為 </a:t>
            </a:r>
            <a:r>
              <a:rPr lang="en-US" altLang="zh-TW" b="1"/>
              <a:t>1 </a:t>
            </a:r>
            <a:r>
              <a:rPr lang="zh-TW" altLang="en-US" b="1"/>
              <a:t>以判斷擦除進行中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如何知道 </a:t>
            </a:r>
            <a:r>
              <a:rPr lang="en-US" altLang="zh-TW" b="1"/>
              <a:t>Block Erase </a:t>
            </a:r>
            <a:r>
              <a:rPr lang="zh-TW" altLang="en-US" b="1"/>
              <a:t>是否結束？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透過 </a:t>
            </a:r>
            <a:r>
              <a:rPr lang="en-US" altLang="zh-TW" b="1"/>
              <a:t>Read Status Register (0x05/0x0F + 0xC0) </a:t>
            </a:r>
            <a:r>
              <a:rPr lang="zh-TW" altLang="en-US" b="1"/>
              <a:t>讀取 </a:t>
            </a:r>
            <a:r>
              <a:rPr lang="en-US" altLang="zh-TW" b="1"/>
              <a:t>BUSY bit </a:t>
            </a:r>
            <a:r>
              <a:rPr lang="zh-TW" altLang="en-US" b="1"/>
              <a:t>是否為 </a:t>
            </a:r>
            <a:r>
              <a:rPr lang="en-US" altLang="zh-TW" b="1"/>
              <a:t>0</a:t>
            </a:r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擦除動作是否可中斷？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擦除屬 </a:t>
            </a:r>
            <a:r>
              <a:rPr lang="en-US" altLang="zh-TW" b="1"/>
              <a:t>Self-timed</a:t>
            </a:r>
            <a:r>
              <a:rPr lang="zh-TW" altLang="en-US" b="1"/>
              <a:t>，開始後無法中斷，若強制送入 </a:t>
            </a:r>
            <a:r>
              <a:rPr lang="en-US" altLang="zh-TW" b="1"/>
              <a:t>Reset (0xFF) </a:t>
            </a:r>
            <a:r>
              <a:rPr lang="zh-TW" altLang="en-US" b="1"/>
              <a:t>有可能導致資料錯誤</a:t>
            </a:r>
          </a:p>
        </p:txBody>
      </p:sp>
    </p:spTree>
    <p:extLst>
      <p:ext uri="{BB962C8B-B14F-4D97-AF65-F5344CB8AC3E}">
        <p14:creationId xmlns:p14="http://schemas.microsoft.com/office/powerpoint/2010/main" val="1436676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2621032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1063861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158750" indent="0">
              <a:buNone/>
            </a:pPr>
            <a:r>
              <a:rPr lang="zh-TW" altLang="en-US" b="1"/>
              <a:t>觸發 自動執行的寫入操作（</a:t>
            </a:r>
            <a:r>
              <a:rPr lang="en-US" altLang="zh-TW" b="1"/>
              <a:t>Self-timed</a:t>
            </a:r>
            <a:r>
              <a:rPr lang="zh-TW" altLang="en-US" b="1"/>
              <a:t>）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期間可讀取 </a:t>
            </a:r>
            <a:r>
              <a:rPr lang="en-US" altLang="zh-TW" b="1"/>
              <a:t>BUSY bit </a:t>
            </a:r>
            <a:r>
              <a:rPr lang="zh-TW" altLang="en-US" b="1"/>
              <a:t>確認是否完成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寫入期間（</a:t>
            </a:r>
            <a:r>
              <a:rPr lang="en-US" altLang="zh-TW" b="1" err="1"/>
              <a:t>tPP</a:t>
            </a:r>
            <a:r>
              <a:rPr lang="zh-TW" altLang="en-US" b="1"/>
              <a:t>）</a:t>
            </a:r>
            <a:r>
              <a:rPr lang="en-US" altLang="zh-TW" b="1"/>
              <a:t>BUSY bit </a:t>
            </a:r>
            <a:r>
              <a:rPr lang="zh-TW" altLang="en-US" b="1"/>
              <a:t>會維持為 </a:t>
            </a:r>
            <a:r>
              <a:rPr lang="en-US" altLang="zh-TW" b="1"/>
              <a:t>1</a:t>
            </a:r>
            <a:r>
              <a:rPr lang="zh-TW" altLang="en-US" b="1"/>
              <a:t>，完成後變為 </a:t>
            </a:r>
            <a:r>
              <a:rPr lang="en-US" altLang="zh-TW" b="1"/>
              <a:t>0</a:t>
            </a:r>
            <a:r>
              <a:rPr lang="zh-TW" altLang="en-US" b="1"/>
              <a:t>，</a:t>
            </a:r>
            <a:r>
              <a:rPr lang="en-US" altLang="zh-TW" b="1"/>
              <a:t>WEL </a:t>
            </a:r>
            <a:r>
              <a:rPr lang="zh-TW" altLang="en-US" b="1"/>
              <a:t>自動清除</a:t>
            </a:r>
            <a:endParaRPr lang="en-US" altLang="zh-TW" b="1"/>
          </a:p>
          <a:p>
            <a:pPr marL="457200" indent="-298450"/>
            <a:r>
              <a:rPr lang="zh-TW" altLang="en-US" b="1"/>
              <a:t>若 </a:t>
            </a:r>
            <a:r>
              <a:rPr lang="en-US" altLang="zh-TW" b="1"/>
              <a:t>Page Address </a:t>
            </a:r>
            <a:r>
              <a:rPr lang="zh-TW" altLang="en-US" b="1"/>
              <a:t>落在保護範圍（由 </a:t>
            </a:r>
            <a:r>
              <a:rPr lang="en-US" altLang="zh-TW" b="1"/>
              <a:t>TB/BP3~0 </a:t>
            </a:r>
            <a:r>
              <a:rPr lang="zh-TW" altLang="en-US" b="1"/>
              <a:t>控制），寫入將失敗</a:t>
            </a:r>
            <a:endParaRPr lang="en-US" altLang="zh-TW" b="1"/>
          </a:p>
          <a:p>
            <a:pPr marL="457200" indent="-298450"/>
            <a:r>
              <a:rPr lang="zh-TW" altLang="en-US" b="1"/>
              <a:t>必須依照 </a:t>
            </a:r>
            <a:r>
              <a:rPr lang="en-US" altLang="zh-TW" b="1"/>
              <a:t>page </a:t>
            </a:r>
            <a:r>
              <a:rPr lang="zh-TW" altLang="en-US" b="1"/>
              <a:t>順序依序寫入（禁止亂序 </a:t>
            </a:r>
            <a:r>
              <a:rPr lang="en-US" altLang="zh-TW" b="1"/>
              <a:t>Page Program</a:t>
            </a:r>
            <a:r>
              <a:rPr lang="zh-TW" altLang="en-US" b="1"/>
              <a:t>），否則會導致錯誤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pt-BR" altLang="zh-TW" b="1"/>
              <a:t>Program Execute </a:t>
            </a:r>
            <a:r>
              <a:rPr lang="zh-TW" altLang="pt-BR" b="1"/>
              <a:t>需要先做哪些前置指令？</a:t>
            </a:r>
            <a:endParaRPr lang="en-US" altLang="zh-TW" b="1"/>
          </a:p>
          <a:p>
            <a:pPr marL="158750" indent="0">
              <a:buNone/>
            </a:pPr>
            <a:r>
              <a:rPr lang="en-US" altLang="zh-TW" b="1"/>
              <a:t>Write Enable (0x06)</a:t>
            </a:r>
          </a:p>
          <a:p>
            <a:pPr marL="158750" indent="0">
              <a:buNone/>
            </a:pPr>
            <a:r>
              <a:rPr lang="en-US" altLang="zh-TW" b="1"/>
              <a:t>Load Program Data (0x02) </a:t>
            </a:r>
            <a:r>
              <a:rPr lang="zh-TW" altLang="en-US" b="1"/>
              <a:t>或 </a:t>
            </a:r>
            <a:r>
              <a:rPr lang="en-US" altLang="zh-TW" b="1"/>
              <a:t>Random Load Program (0x84)</a:t>
            </a:r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若寫入中突然掉電會怎樣？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資料會毀損（</a:t>
            </a:r>
            <a:r>
              <a:rPr lang="en-US" altLang="zh-TW" b="1"/>
              <a:t>Power Loss During Program</a:t>
            </a:r>
            <a:r>
              <a:rPr lang="zh-TW" altLang="en-US" b="1"/>
              <a:t>），需 </a:t>
            </a:r>
            <a:r>
              <a:rPr lang="en-US" altLang="zh-TW" b="1"/>
              <a:t>ECC </a:t>
            </a:r>
            <a:r>
              <a:rPr lang="zh-TW" altLang="en-US" b="1"/>
              <a:t>保護或 </a:t>
            </a:r>
            <a:r>
              <a:rPr lang="en-US" altLang="zh-TW" b="1"/>
              <a:t>Host Retry </a:t>
            </a:r>
            <a:r>
              <a:rPr lang="zh-TW" altLang="en-US" b="1"/>
              <a:t>機制支援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可以多次 </a:t>
            </a:r>
            <a:r>
              <a:rPr lang="en-US" altLang="zh-TW" b="1"/>
              <a:t>Program Execute </a:t>
            </a:r>
            <a:r>
              <a:rPr lang="zh-TW" altLang="en-US" b="1"/>
              <a:t>同一頁嗎？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不建議。多次 </a:t>
            </a:r>
            <a:r>
              <a:rPr lang="en-US" altLang="zh-TW" b="1"/>
              <a:t>Program </a:t>
            </a:r>
            <a:r>
              <a:rPr lang="zh-TW" altLang="en-US" b="1"/>
              <a:t>到同一頁稱為 </a:t>
            </a:r>
            <a:r>
              <a:rPr lang="en-US" altLang="zh-TW" b="1"/>
              <a:t>Partial Program</a:t>
            </a:r>
            <a:r>
              <a:rPr lang="zh-TW" altLang="en-US" b="1"/>
              <a:t>，會加速 </a:t>
            </a:r>
            <a:r>
              <a:rPr lang="en-US" altLang="zh-TW" b="1"/>
              <a:t>Cell </a:t>
            </a:r>
            <a:r>
              <a:rPr lang="zh-TW" altLang="en-US" b="1"/>
              <a:t>損壞，若有需求要符合資料表定義</a:t>
            </a:r>
          </a:p>
        </p:txBody>
      </p:sp>
    </p:spTree>
    <p:extLst>
      <p:ext uri="{BB962C8B-B14F-4D97-AF65-F5344CB8AC3E}">
        <p14:creationId xmlns:p14="http://schemas.microsoft.com/office/powerpoint/2010/main" val="2904254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指令說明：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透過 </a:t>
            </a:r>
            <a:r>
              <a:rPr lang="en-US" altLang="zh-TW" b="1"/>
              <a:t>0x13 </a:t>
            </a:r>
            <a:r>
              <a:rPr lang="zh-TW" altLang="en-US" b="1"/>
              <a:t>指令，將指定的 </a:t>
            </a:r>
            <a:r>
              <a:rPr lang="en-US" altLang="zh-TW" b="1"/>
              <a:t>Physical Page </a:t>
            </a:r>
            <a:r>
              <a:rPr lang="zh-TW" altLang="en-US" b="1"/>
              <a:t>資料載入到 內部 </a:t>
            </a:r>
            <a:r>
              <a:rPr lang="en-US" altLang="zh-TW" b="1"/>
              <a:t>Data Buffer</a:t>
            </a:r>
          </a:p>
          <a:p>
            <a:pPr marL="158750" indent="0">
              <a:buNone/>
            </a:pPr>
            <a:r>
              <a:rPr lang="zh-TW" altLang="en-US" b="1"/>
              <a:t>此動作並不會將資料直接傳出，需要後續透過 </a:t>
            </a:r>
            <a:r>
              <a:rPr lang="en-US" altLang="zh-TW" b="1"/>
              <a:t>Read From Buffer </a:t>
            </a:r>
            <a:r>
              <a:rPr lang="zh-TW" altLang="en-US" b="1"/>
              <a:t>指令才可讀到主控端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屬於 </a:t>
            </a:r>
            <a:r>
              <a:rPr lang="en-US" altLang="zh-TW" b="1"/>
              <a:t>Self-timed </a:t>
            </a:r>
            <a:r>
              <a:rPr lang="zh-TW" altLang="en-US" b="1"/>
              <a:t>操作，期間不可發送其他指令，可透過 </a:t>
            </a:r>
            <a:r>
              <a:rPr lang="en-US" altLang="zh-TW" b="1"/>
              <a:t>BUSY bit </a:t>
            </a:r>
            <a:r>
              <a:rPr lang="zh-TW" altLang="en-US" b="1"/>
              <a:t>確認是否完成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正確流程</a:t>
            </a:r>
            <a:endParaRPr lang="en-US" altLang="zh-TW" b="1"/>
          </a:p>
          <a:p>
            <a:pPr marL="158750" indent="0">
              <a:buNone/>
            </a:pPr>
            <a:r>
              <a:rPr lang="en-US" altLang="zh-TW" b="1"/>
              <a:t>1. </a:t>
            </a:r>
            <a:r>
              <a:rPr lang="zh-TW" altLang="en-US" b="1"/>
              <a:t>發送 </a:t>
            </a:r>
            <a:r>
              <a:rPr lang="en-US" altLang="zh-TW" b="1"/>
              <a:t>Page Read </a:t>
            </a:r>
            <a:r>
              <a:rPr lang="zh-TW" altLang="en-US" b="1"/>
              <a:t>指令 </a:t>
            </a:r>
            <a:r>
              <a:rPr lang="en-US" altLang="zh-TW" b="1"/>
              <a:t>(0x13)</a:t>
            </a:r>
            <a:r>
              <a:rPr lang="zh-TW" altLang="en-US" b="1"/>
              <a:t>，</a:t>
            </a:r>
            <a:r>
              <a:rPr lang="en-US" altLang="zh-TW" b="1"/>
              <a:t>Page Address = 15</a:t>
            </a:r>
          </a:p>
          <a:p>
            <a:pPr marL="158750" indent="0">
              <a:buNone/>
            </a:pPr>
            <a:r>
              <a:rPr lang="en-US" altLang="zh-TW" b="1"/>
              <a:t>2. </a:t>
            </a:r>
            <a:r>
              <a:rPr lang="zh-TW" altLang="en-US" b="1"/>
              <a:t>等待 </a:t>
            </a:r>
            <a:r>
              <a:rPr lang="en-US" altLang="zh-TW" b="1"/>
              <a:t>Busy bit </a:t>
            </a:r>
            <a:r>
              <a:rPr lang="zh-TW" altLang="en-US" b="1"/>
              <a:t>清除（表示 </a:t>
            </a:r>
            <a:r>
              <a:rPr lang="en-US" altLang="zh-TW" b="1"/>
              <a:t>Page </a:t>
            </a:r>
            <a:r>
              <a:rPr lang="zh-TW" altLang="en-US" b="1"/>
              <a:t>資料已載入 </a:t>
            </a:r>
            <a:r>
              <a:rPr lang="en-US" altLang="zh-TW" b="1"/>
              <a:t>Data Buffer</a:t>
            </a:r>
            <a:r>
              <a:rPr lang="zh-TW" altLang="en-US" b="1"/>
              <a:t>）</a:t>
            </a:r>
          </a:p>
          <a:p>
            <a:pPr marL="158750" indent="0">
              <a:buNone/>
            </a:pPr>
            <a:r>
              <a:rPr lang="en-US" altLang="zh-TW" b="1"/>
              <a:t>3. </a:t>
            </a:r>
            <a:r>
              <a:rPr lang="zh-TW" altLang="en-US" b="1"/>
              <a:t>發送 </a:t>
            </a:r>
            <a:r>
              <a:rPr lang="en-US" altLang="zh-TW" b="1"/>
              <a:t>Fast Read </a:t>
            </a:r>
            <a:r>
              <a:rPr lang="zh-TW" altLang="en-US" b="1"/>
              <a:t>指令 </a:t>
            </a:r>
            <a:r>
              <a:rPr lang="en-US" altLang="zh-TW" b="1"/>
              <a:t>(0x0B)</a:t>
            </a:r>
            <a:r>
              <a:rPr lang="zh-TW" altLang="en-US" b="1"/>
              <a:t>，</a:t>
            </a:r>
            <a:r>
              <a:rPr lang="en-US" altLang="zh-TW" b="1"/>
              <a:t>Column Address = 128</a:t>
            </a:r>
          </a:p>
          <a:p>
            <a:pPr marL="158750" indent="0">
              <a:buNone/>
            </a:pPr>
            <a:r>
              <a:rPr lang="en-US" altLang="zh-TW" b="1"/>
              <a:t>4. </a:t>
            </a:r>
            <a:r>
              <a:rPr lang="zh-TW" altLang="en-US" b="1"/>
              <a:t>接收 </a:t>
            </a:r>
            <a:r>
              <a:rPr lang="en-US" altLang="zh-TW" b="1"/>
              <a:t>64 Bytes </a:t>
            </a:r>
            <a:r>
              <a:rPr lang="zh-TW" altLang="en-US" b="1"/>
              <a:t>資料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載入資料到 </a:t>
            </a:r>
            <a:r>
              <a:rPr lang="en-US" altLang="zh-TW" b="1"/>
              <a:t>Data Buffer </a:t>
            </a:r>
            <a:r>
              <a:rPr lang="zh-TW" altLang="en-US" b="1"/>
              <a:t>約需耗時 </a:t>
            </a:r>
            <a:r>
              <a:rPr lang="en-US" altLang="zh-TW" b="1" err="1"/>
              <a:t>tRD</a:t>
            </a:r>
            <a:r>
              <a:rPr lang="zh-TW" altLang="en-US" b="1"/>
              <a:t>，完成後可用下列指令讀取</a:t>
            </a:r>
            <a:endParaRPr lang="en-US" altLang="zh-TW" b="1"/>
          </a:p>
          <a:p>
            <a:pPr marL="914400" lvl="1" indent="-298450"/>
            <a:r>
              <a:rPr lang="en-US" altLang="zh-TW" b="1"/>
              <a:t>0x03 Read From Buffer (SPI mode)</a:t>
            </a:r>
          </a:p>
          <a:p>
            <a:pPr marL="914400" lvl="1" indent="-298450"/>
            <a:r>
              <a:rPr lang="en-US" altLang="zh-TW" b="1"/>
              <a:t>0x0B Fast Read (with dummy cycles)</a:t>
            </a:r>
          </a:p>
          <a:p>
            <a:pPr marL="457200" indent="-298450"/>
            <a:r>
              <a:rPr lang="en-US" altLang="zh-TW" b="1"/>
              <a:t>BUSY bit</a:t>
            </a:r>
            <a:r>
              <a:rPr lang="zh-TW" altLang="en-US" b="1"/>
              <a:t>（</a:t>
            </a:r>
            <a:r>
              <a:rPr lang="en-US" altLang="zh-TW" b="1"/>
              <a:t>Status Register 0xC0</a:t>
            </a:r>
            <a:r>
              <a:rPr lang="zh-TW" altLang="en-US" b="1"/>
              <a:t>）在載入期間會為 </a:t>
            </a:r>
            <a:r>
              <a:rPr lang="en-US" altLang="zh-TW" b="1"/>
              <a:t>1</a:t>
            </a:r>
            <a:r>
              <a:rPr lang="zh-TW" altLang="en-US" b="1"/>
              <a:t>，完成後變為 </a:t>
            </a:r>
            <a:r>
              <a:rPr lang="en-US" altLang="zh-TW" b="1"/>
              <a:t>0</a:t>
            </a:r>
          </a:p>
          <a:p>
            <a:pPr marL="457200" indent="-298450"/>
            <a:endParaRPr lang="en-US" altLang="zh-TW" b="1"/>
          </a:p>
          <a:p>
            <a:pPr marL="457200" indent="-298450"/>
            <a:r>
              <a:rPr lang="zh-TW" altLang="en-US" b="1"/>
              <a:t>常用搭配組合 </a:t>
            </a:r>
            <a:r>
              <a:rPr lang="en-US" altLang="zh-TW" b="1"/>
              <a:t>:</a:t>
            </a:r>
          </a:p>
          <a:p>
            <a:pPr marL="914400" lvl="1" indent="-298450"/>
            <a:r>
              <a:rPr lang="en-US" altLang="zh-TW" b="1"/>
              <a:t>0x13 </a:t>
            </a:r>
            <a:r>
              <a:rPr lang="zh-TW" altLang="en-US" b="1"/>
              <a:t>載入 </a:t>
            </a:r>
            <a:r>
              <a:rPr lang="en-US" altLang="zh-TW" b="1"/>
              <a:t>Page</a:t>
            </a:r>
          </a:p>
          <a:p>
            <a:pPr marL="914400" lvl="1" indent="-298450"/>
            <a:r>
              <a:rPr lang="en-US" altLang="zh-TW" b="1"/>
              <a:t>0x0B </a:t>
            </a:r>
            <a:r>
              <a:rPr lang="zh-TW" altLang="en-US" b="1"/>
              <a:t>或 </a:t>
            </a:r>
            <a:r>
              <a:rPr lang="en-US" altLang="zh-TW" b="1"/>
              <a:t>0x03 </a:t>
            </a:r>
            <a:r>
              <a:rPr lang="zh-TW" altLang="en-US" b="1"/>
              <a:t>讀取 </a:t>
            </a:r>
            <a:r>
              <a:rPr lang="en-US" altLang="zh-TW" b="1"/>
              <a:t>Data Buffer </a:t>
            </a:r>
            <a:r>
              <a:rPr lang="zh-TW" altLang="en-US" b="1"/>
              <a:t>資料</a:t>
            </a:r>
            <a:endParaRPr lang="en-US" altLang="zh-TW" b="1"/>
          </a:p>
          <a:p>
            <a:pPr marL="615950" lvl="1" indent="0">
              <a:buNone/>
            </a:pP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395346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指令說明：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此模式用於從 </a:t>
            </a:r>
            <a:r>
              <a:rPr lang="en-US" altLang="zh-TW" b="1"/>
              <a:t>Data Buffer </a:t>
            </a:r>
            <a:r>
              <a:rPr lang="zh-TW" altLang="en-US" b="1"/>
              <a:t>的任意位址開始讀取資料，需先由 </a:t>
            </a:r>
            <a:r>
              <a:rPr lang="en-US" altLang="zh-TW" b="1"/>
              <a:t>Page Read (0x13h) </a:t>
            </a:r>
            <a:r>
              <a:rPr lang="zh-TW" altLang="en-US" b="1"/>
              <a:t>指令將 </a:t>
            </a:r>
            <a:r>
              <a:rPr lang="en-US" altLang="zh-TW" b="1"/>
              <a:t>NAND Page </a:t>
            </a:r>
            <a:r>
              <a:rPr lang="zh-TW" altLang="en-US" b="1"/>
              <a:t>資料搬入 </a:t>
            </a:r>
            <a:r>
              <a:rPr lang="en-US" altLang="zh-TW" b="1"/>
              <a:t>Buffer </a:t>
            </a:r>
            <a:r>
              <a:rPr lang="zh-TW" altLang="en-US" b="1"/>
              <a:t>中。</a:t>
            </a:r>
            <a:br>
              <a:rPr lang="zh-TW" altLang="en-US" b="1"/>
            </a:br>
            <a:r>
              <a:rPr lang="zh-TW" altLang="en-US" b="1"/>
              <a:t>主控端透過 </a:t>
            </a:r>
            <a:r>
              <a:rPr lang="en-US" altLang="zh-TW" b="1"/>
              <a:t>16-bit Column Address </a:t>
            </a:r>
            <a:r>
              <a:rPr lang="zh-TW" altLang="en-US" b="1"/>
              <a:t>指定要從哪個 </a:t>
            </a:r>
            <a:r>
              <a:rPr lang="en-US" altLang="zh-TW" b="1"/>
              <a:t>Byte </a:t>
            </a:r>
            <a:r>
              <a:rPr lang="zh-TW" altLang="en-US" b="1"/>
              <a:t>開始讀取。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r>
              <a:rPr lang="zh-TW" altLang="en-US" b="1"/>
              <a:t>需先做 </a:t>
            </a:r>
            <a:r>
              <a:rPr lang="en-US" altLang="zh-TW" b="1"/>
              <a:t>0x13 Page Read</a:t>
            </a:r>
            <a:r>
              <a:rPr lang="zh-TW" altLang="en-US" b="1"/>
              <a:t>，否則讀到的是舊資料或未定值</a:t>
            </a:r>
          </a:p>
          <a:p>
            <a:r>
              <a:rPr lang="zh-TW" altLang="en-US" b="1"/>
              <a:t>適合只需要讀取某一小段（例如：讀第 </a:t>
            </a:r>
            <a:r>
              <a:rPr lang="en-US" altLang="zh-TW" b="1"/>
              <a:t>128 ~ 255 Byte</a:t>
            </a:r>
            <a:r>
              <a:rPr lang="zh-TW" altLang="en-US" b="1"/>
              <a:t>）</a:t>
            </a:r>
          </a:p>
          <a:p>
            <a:r>
              <a:rPr lang="zh-TW" altLang="en-US" b="1"/>
              <a:t>常搭配 </a:t>
            </a:r>
            <a:r>
              <a:rPr lang="en-US" altLang="zh-TW" b="1"/>
              <a:t>ECC Error </a:t>
            </a:r>
            <a:r>
              <a:rPr lang="zh-TW" altLang="en-US" b="1"/>
              <a:t>判斷：可精準讀出含錯誤位元的資料區段</a:t>
            </a:r>
          </a:p>
          <a:p>
            <a:r>
              <a:rPr lang="en-US" altLang="zh-TW" b="1"/>
              <a:t>Dummy Clock </a:t>
            </a:r>
            <a:r>
              <a:rPr lang="zh-TW" altLang="en-US" b="1"/>
              <a:t>僅需 </a:t>
            </a:r>
            <a:r>
              <a:rPr lang="en-US" altLang="zh-TW" b="1"/>
              <a:t>8 </a:t>
            </a:r>
            <a:r>
              <a:rPr lang="zh-TW" altLang="en-US" b="1"/>
              <a:t>位元，資料回傳延遲小，適合高頻 </a:t>
            </a:r>
            <a:r>
              <a:rPr lang="en-US" altLang="zh-TW" b="1"/>
              <a:t>SPI </a:t>
            </a:r>
            <a:r>
              <a:rPr lang="zh-TW" altLang="en-US" b="1"/>
              <a:t>操作</a:t>
            </a:r>
          </a:p>
          <a:p>
            <a:r>
              <a:rPr lang="zh-TW" altLang="en-US" b="1"/>
              <a:t>若有 </a:t>
            </a:r>
            <a:r>
              <a:rPr lang="en-US" altLang="zh-TW" b="1"/>
              <a:t>Boot Code </a:t>
            </a:r>
            <a:r>
              <a:rPr lang="zh-TW" altLang="en-US" b="1"/>
              <a:t>存在特定位址，可用此模式快速檢查是否正確燒錄</a:t>
            </a:r>
          </a:p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401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1"/>
              <a:t>指令說明：</a:t>
            </a:r>
            <a:endParaRPr lang="en-US" altLang="zh-TW" b="1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sz="1100" b="1">
                <a:latin typeface="Calibri" panose="020F0502020204030204" pitchFamily="34" charset="0"/>
                <a:ea typeface="標楷體" panose="03000509000000000000" pitchFamily="65" charset="-120"/>
              </a:rPr>
              <a:t>Sequential Read Mode</a:t>
            </a:r>
            <a:r>
              <a:rPr lang="zh-TW" altLang="en-US" sz="1100" b="1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b="1"/>
              <a:t>為連續資料讀取模式，自動從 </a:t>
            </a:r>
            <a:r>
              <a:rPr lang="en-US" altLang="zh-TW" b="1"/>
              <a:t>Data Buffer[0] </a:t>
            </a:r>
            <a:r>
              <a:rPr lang="zh-TW" altLang="en-US" b="1"/>
              <a:t>開始依序輸出資料，讀取完一個 </a:t>
            </a:r>
            <a:r>
              <a:rPr lang="en-US" altLang="zh-TW" b="1"/>
              <a:t>Page </a:t>
            </a:r>
            <a:r>
              <a:rPr lang="zh-TW" altLang="en-US" b="1"/>
              <a:t>後自動遞增到下一頁，無需再送指令。</a:t>
            </a:r>
            <a:endParaRPr lang="en-US" altLang="zh-TW" b="1"/>
          </a:p>
          <a:p>
            <a:pPr marL="158750" indent="0">
              <a:buNone/>
            </a:pPr>
            <a:r>
              <a:rPr lang="zh-TW" altLang="en-US" b="1"/>
              <a:t>可實現整個 </a:t>
            </a:r>
            <a:r>
              <a:rPr lang="en-US" altLang="zh-TW" b="1"/>
              <a:t>NAND Flash </a:t>
            </a:r>
            <a:r>
              <a:rPr lang="zh-TW" altLang="en-US" b="1"/>
              <a:t>資料的連續 </a:t>
            </a:r>
            <a:r>
              <a:rPr lang="en-US" altLang="zh-TW" b="1"/>
              <a:t>dump</a:t>
            </a:r>
            <a:r>
              <a:rPr lang="zh-TW" altLang="en-US" b="1"/>
              <a:t>。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r>
              <a:rPr lang="en-US" altLang="zh-TW" b="1"/>
              <a:t>Sequential Read </a:t>
            </a:r>
            <a:r>
              <a:rPr lang="zh-TW" altLang="en-US" b="1"/>
              <a:t>不需要 </a:t>
            </a:r>
            <a:r>
              <a:rPr lang="en-US" altLang="zh-TW" b="1"/>
              <a:t>Column Address</a:t>
            </a:r>
            <a:r>
              <a:rPr lang="zh-TW" altLang="en-US" b="1"/>
              <a:t>，自動從 </a:t>
            </a:r>
            <a:r>
              <a:rPr lang="en-US" altLang="zh-TW" b="1"/>
              <a:t>buffer[0] </a:t>
            </a:r>
            <a:r>
              <a:rPr lang="zh-TW" altLang="en-US" b="1"/>
              <a:t>開始</a:t>
            </a:r>
          </a:p>
          <a:p>
            <a:r>
              <a:rPr lang="zh-TW" altLang="en-US" b="1"/>
              <a:t>適合做 整片資料 </a:t>
            </a:r>
            <a:r>
              <a:rPr lang="en-US" altLang="zh-TW" b="1"/>
              <a:t>dump</a:t>
            </a:r>
            <a:r>
              <a:rPr lang="zh-TW" altLang="en-US" b="1"/>
              <a:t>、韌體備份、大量 </a:t>
            </a:r>
            <a:r>
              <a:rPr lang="en-US" altLang="zh-TW" b="1"/>
              <a:t>log </a:t>
            </a:r>
            <a:r>
              <a:rPr lang="zh-TW" altLang="en-US" b="1"/>
              <a:t>回收</a:t>
            </a:r>
          </a:p>
          <a:p>
            <a:r>
              <a:rPr lang="en-US" altLang="zh-TW" b="1"/>
              <a:t>Dummy Clock </a:t>
            </a:r>
            <a:r>
              <a:rPr lang="zh-TW" altLang="en-US" b="1"/>
              <a:t>為 </a:t>
            </a:r>
            <a:r>
              <a:rPr lang="en-US" altLang="zh-TW" b="1"/>
              <a:t>24 </a:t>
            </a:r>
            <a:r>
              <a:rPr lang="zh-TW" altLang="en-US" b="1"/>
              <a:t>個（比 </a:t>
            </a:r>
            <a:r>
              <a:rPr lang="en-US" altLang="zh-TW" b="1"/>
              <a:t>BUF=1 </a:t>
            </a:r>
            <a:r>
              <a:rPr lang="zh-TW" altLang="en-US" b="1"/>
              <a:t>模式慢一點），但支援 跨 </a:t>
            </a:r>
            <a:r>
              <a:rPr lang="en-US" altLang="zh-TW" b="1"/>
              <a:t>Page </a:t>
            </a:r>
            <a:r>
              <a:rPr lang="zh-TW" altLang="en-US" b="1"/>
              <a:t>持續傳輸</a:t>
            </a:r>
          </a:p>
          <a:p>
            <a:r>
              <a:rPr lang="zh-TW" altLang="en-US" b="1"/>
              <a:t>可直接使用 </a:t>
            </a:r>
            <a:r>
              <a:rPr lang="en-US" altLang="zh-TW" b="1"/>
              <a:t>DMA</a:t>
            </a:r>
            <a:r>
              <a:rPr lang="zh-TW" altLang="en-US" b="1"/>
              <a:t>（配合 </a:t>
            </a:r>
            <a:r>
              <a:rPr lang="en-US" altLang="zh-TW" b="1"/>
              <a:t>SPI RX</a:t>
            </a:r>
            <a:r>
              <a:rPr lang="zh-TW" altLang="en-US" b="1"/>
              <a:t>）加快整頁傳輸</a:t>
            </a:r>
          </a:p>
          <a:p>
            <a:r>
              <a:rPr lang="zh-TW" altLang="en-US" b="1"/>
              <a:t>避免用於</a:t>
            </a:r>
            <a:r>
              <a:rPr lang="en-US" altLang="zh-TW" b="1"/>
              <a:t>Page ECC </a:t>
            </a:r>
            <a:r>
              <a:rPr lang="zh-TW" altLang="en-US" b="1"/>
              <a:t>分析或特定區塊比對，因為無法精準控制 </a:t>
            </a:r>
            <a:r>
              <a:rPr lang="en-US" altLang="zh-TW" b="1"/>
              <a:t>offset</a:t>
            </a:r>
          </a:p>
          <a:p>
            <a:r>
              <a:rPr lang="zh-TW" altLang="en-US" b="1"/>
              <a:t>某些 </a:t>
            </a:r>
            <a:r>
              <a:rPr lang="en-US" altLang="zh-TW" b="1"/>
              <a:t>NOR-compatible </a:t>
            </a:r>
            <a:r>
              <a:rPr lang="zh-TW" altLang="en-US" b="1"/>
              <a:t>主控預設開機即使用此模式掃描 </a:t>
            </a:r>
            <a:r>
              <a:rPr lang="en-US" altLang="zh-TW" b="1"/>
              <a:t>Boot Block</a:t>
            </a:r>
            <a:r>
              <a:rPr lang="zh-TW" altLang="en-US" b="1"/>
              <a:t>（</a:t>
            </a:r>
            <a:r>
              <a:rPr lang="en-US" altLang="zh-TW" b="1"/>
              <a:t>SPI NAND NOR Emulation </a:t>
            </a:r>
            <a:r>
              <a:rPr lang="zh-TW" altLang="en-US" b="1"/>
              <a:t>特性）</a:t>
            </a:r>
          </a:p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418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/>
              <a:t>Fast Read </a:t>
            </a:r>
            <a:r>
              <a:rPr lang="zh-TW" altLang="en-US" b="1"/>
              <a:t>指令（</a:t>
            </a:r>
            <a:r>
              <a:rPr lang="en-US" altLang="zh-TW" b="1"/>
              <a:t>0x0B</a:t>
            </a:r>
            <a:r>
              <a:rPr lang="zh-TW" altLang="en-US" b="1"/>
              <a:t>）用來從 </a:t>
            </a:r>
            <a:r>
              <a:rPr lang="en-US" altLang="zh-TW" b="1"/>
              <a:t>Page </a:t>
            </a:r>
            <a:r>
              <a:rPr lang="zh-TW" altLang="en-US" b="1"/>
              <a:t>的緩衝區（</a:t>
            </a:r>
            <a:r>
              <a:rPr lang="en-US" altLang="zh-TW" b="1"/>
              <a:t>Data Buffer</a:t>
            </a:r>
            <a:r>
              <a:rPr lang="zh-TW" altLang="en-US" b="1"/>
              <a:t>）中讀取資料。</a:t>
            </a:r>
            <a:endParaRPr lang="en-US" altLang="zh-TW" b="1"/>
          </a:p>
          <a:p>
            <a:pPr marL="387350" indent="-228600">
              <a:buFont typeface="+mj-lt"/>
              <a:buAutoNum type="arabicPeriod"/>
            </a:pPr>
            <a:r>
              <a:rPr lang="zh-TW" altLang="en-US" b="1"/>
              <a:t>必須先使用 </a:t>
            </a:r>
            <a:r>
              <a:rPr lang="en-US" altLang="zh-TW" b="1"/>
              <a:t>Page Read</a:t>
            </a:r>
            <a:r>
              <a:rPr lang="zh-TW" altLang="en-US" b="1"/>
              <a:t>（</a:t>
            </a:r>
            <a:r>
              <a:rPr lang="en-US" altLang="zh-TW" b="1"/>
              <a:t>0x13</a:t>
            </a:r>
            <a:r>
              <a:rPr lang="zh-TW" altLang="en-US" b="1"/>
              <a:t>）</a:t>
            </a:r>
            <a:r>
              <a:rPr lang="en-US" altLang="zh-TW" b="1"/>
              <a:t> </a:t>
            </a:r>
            <a:r>
              <a:rPr lang="zh-TW" altLang="en-US" b="1"/>
              <a:t>將 </a:t>
            </a:r>
            <a:r>
              <a:rPr lang="en-US" altLang="zh-TW" b="1"/>
              <a:t>NAND Flash </a:t>
            </a:r>
            <a:r>
              <a:rPr lang="zh-TW" altLang="en-US" b="1"/>
              <a:t>的 </a:t>
            </a:r>
            <a:r>
              <a:rPr lang="en-US" altLang="zh-TW" b="1"/>
              <a:t>Page </a:t>
            </a:r>
            <a:r>
              <a:rPr lang="zh-TW" altLang="en-US" b="1"/>
              <a:t>載入至 </a:t>
            </a:r>
            <a:r>
              <a:rPr lang="en-US" altLang="zh-TW" b="1"/>
              <a:t>Buffer</a:t>
            </a:r>
            <a:r>
              <a:rPr lang="zh-TW" altLang="en-US" b="1"/>
              <a:t>。</a:t>
            </a:r>
            <a:endParaRPr lang="en-US" altLang="zh-TW" b="1"/>
          </a:p>
          <a:p>
            <a:pPr marL="387350" indent="-228600">
              <a:buFont typeface="+mj-lt"/>
              <a:buAutoNum type="arabicPeriod"/>
            </a:pPr>
            <a:r>
              <a:rPr lang="zh-TW" altLang="en-US" b="1"/>
              <a:t>傳送 </a:t>
            </a:r>
            <a:r>
              <a:rPr lang="en-US" altLang="zh-TW" b="1"/>
              <a:t>Column Address </a:t>
            </a:r>
            <a:r>
              <a:rPr lang="zh-TW" altLang="en-US" b="1"/>
              <a:t>決定從哪個位置（</a:t>
            </a:r>
            <a:r>
              <a:rPr lang="en-US" altLang="zh-TW" b="1"/>
              <a:t>offset</a:t>
            </a:r>
            <a:r>
              <a:rPr lang="zh-TW" altLang="en-US" b="1"/>
              <a:t>）開始讀取。</a:t>
            </a:r>
            <a:endParaRPr lang="en-US" altLang="zh-TW" b="1"/>
          </a:p>
          <a:p>
            <a:pPr marL="387350" indent="-228600">
              <a:buFont typeface="+mj-lt"/>
              <a:buAutoNum type="arabicPeriod"/>
            </a:pPr>
            <a:r>
              <a:rPr lang="en-US" altLang="zh-TW" b="1"/>
              <a:t>Dummy Clock </a:t>
            </a:r>
            <a:r>
              <a:rPr lang="zh-TW" altLang="en-US" b="1"/>
              <a:t>主要提供時間讓資料準備完成，之後才進入資料輸出階段。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與普通 </a:t>
            </a:r>
            <a:r>
              <a:rPr lang="en-US" altLang="zh-TW" b="1"/>
              <a:t>Read (0x03) </a:t>
            </a:r>
            <a:r>
              <a:rPr lang="zh-TW" altLang="en-US" b="1"/>
              <a:t>相比，</a:t>
            </a:r>
            <a:r>
              <a:rPr lang="en-US" altLang="zh-TW" b="1"/>
              <a:t>Fast Read </a:t>
            </a:r>
            <a:r>
              <a:rPr lang="zh-TW" altLang="en-US" b="1"/>
              <a:t>適用高速 </a:t>
            </a:r>
            <a:r>
              <a:rPr lang="en-US" altLang="zh-TW" b="1"/>
              <a:t>SPI</a:t>
            </a:r>
            <a:r>
              <a:rPr lang="zh-TW" altLang="en-US" b="1"/>
              <a:t>（</a:t>
            </a:r>
            <a:r>
              <a:rPr lang="en-US" altLang="zh-TW" b="1"/>
              <a:t>&gt; 50MHz</a:t>
            </a:r>
            <a:r>
              <a:rPr lang="zh-TW" altLang="en-US" b="1"/>
              <a:t>）環境。</a:t>
            </a:r>
            <a:endParaRPr lang="en-US" altLang="zh-TW" b="1"/>
          </a:p>
          <a:p>
            <a:pPr marL="457200" indent="-298450"/>
            <a:r>
              <a:rPr lang="zh-TW" altLang="en-US" b="1"/>
              <a:t>若 </a:t>
            </a:r>
            <a:r>
              <a:rPr lang="en-US" altLang="zh-TW" b="1"/>
              <a:t>Dummy Clock </a:t>
            </a:r>
            <a:r>
              <a:rPr lang="zh-TW" altLang="en-US" b="1"/>
              <a:t>不足（少於 </a:t>
            </a:r>
            <a:r>
              <a:rPr lang="en-US" altLang="zh-TW" b="1"/>
              <a:t>8-bit</a:t>
            </a:r>
            <a:r>
              <a:rPr lang="zh-TW" altLang="en-US" b="1"/>
              <a:t>），會導致資料位移或錯誤讀取。</a:t>
            </a:r>
            <a:endParaRPr lang="en-US" altLang="zh-TW" b="1"/>
          </a:p>
          <a:p>
            <a:pPr marL="457200" indent="-298450"/>
            <a:r>
              <a:rPr lang="zh-TW" altLang="en-US" b="1"/>
              <a:t>在 </a:t>
            </a:r>
            <a:r>
              <a:rPr lang="en-US" altLang="zh-TW" b="1"/>
              <a:t>Fast Boot</a:t>
            </a:r>
            <a:r>
              <a:rPr lang="zh-TW" altLang="en-US" b="1"/>
              <a:t>、</a:t>
            </a:r>
            <a:r>
              <a:rPr lang="en-US" altLang="zh-TW" b="1"/>
              <a:t>OTP </a:t>
            </a:r>
            <a:r>
              <a:rPr lang="zh-TW" altLang="en-US" b="1"/>
              <a:t>驗證、參數區讀取等情境中，常搭配 </a:t>
            </a:r>
            <a:r>
              <a:rPr lang="en-US" altLang="zh-TW" b="1"/>
              <a:t>0x13 + 0x0B </a:t>
            </a:r>
            <a:r>
              <a:rPr lang="zh-TW" altLang="en-US" b="1"/>
              <a:t>連用。</a:t>
            </a:r>
            <a:endParaRPr lang="en-US" altLang="zh-TW" b="1"/>
          </a:p>
          <a:p>
            <a:pPr marL="457200" indent="-298450"/>
            <a:r>
              <a:rPr lang="zh-TW" altLang="en-US" b="1"/>
              <a:t>記得：這只是從 </a:t>
            </a:r>
            <a:r>
              <a:rPr lang="en-US" altLang="zh-TW" b="1"/>
              <a:t>Buffer </a:t>
            </a:r>
            <a:r>
              <a:rPr lang="zh-TW" altLang="en-US" b="1"/>
              <a:t>讀出，不等同從 </a:t>
            </a:r>
            <a:r>
              <a:rPr lang="en-US" altLang="zh-TW" b="1"/>
              <a:t>Flash </a:t>
            </a:r>
            <a:r>
              <a:rPr lang="zh-TW" altLang="en-US" b="1"/>
              <a:t>直接抓資料，需事先 </a:t>
            </a:r>
            <a:r>
              <a:rPr lang="en-US" altLang="zh-TW" b="1"/>
              <a:t>Page Read (0x13)</a:t>
            </a:r>
            <a:r>
              <a:rPr lang="zh-TW" altLang="en-US" b="1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2896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751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b="1"/>
              <a:t>指令說明 </a:t>
            </a:r>
            <a:r>
              <a:rPr lang="en-US" altLang="zh-TW" b="1"/>
              <a:t>:</a:t>
            </a:r>
            <a:endParaRPr lang="zh-TW" altLang="en-US" b="1"/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zh-TW" b="1"/>
              <a:t>0x0B </a:t>
            </a:r>
            <a:r>
              <a:rPr lang="zh-TW" altLang="en-US" b="1"/>
              <a:t>為 </a:t>
            </a:r>
            <a:r>
              <a:rPr lang="en-US" altLang="zh-TW" b="1"/>
              <a:t>Fast Read </a:t>
            </a:r>
            <a:r>
              <a:rPr lang="zh-TW" altLang="en-US" b="1"/>
              <a:t>指令，支援 </a:t>
            </a:r>
            <a:r>
              <a:rPr lang="en-US" altLang="zh-TW" b="1"/>
              <a:t>Dummy Cycle </a:t>
            </a:r>
            <a:r>
              <a:rPr lang="zh-TW" altLang="en-US" b="1"/>
              <a:t>以提升 </a:t>
            </a:r>
            <a:r>
              <a:rPr lang="en-US" altLang="zh-TW" b="1"/>
              <a:t>SPI </a:t>
            </a:r>
            <a:r>
              <a:rPr lang="zh-TW" altLang="en-US" b="1"/>
              <a:t>時脈頻率下的穩定性與準確性。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zh-TW" altLang="en-US" b="1"/>
              <a:t>使用 </a:t>
            </a:r>
            <a:r>
              <a:rPr lang="en-US" altLang="zh-TW" b="1"/>
              <a:t>Column Address </a:t>
            </a:r>
            <a:r>
              <a:rPr lang="zh-TW" altLang="en-US" b="1"/>
              <a:t>可從 </a:t>
            </a:r>
            <a:r>
              <a:rPr lang="en-US" altLang="zh-TW" b="1"/>
              <a:t>page </a:t>
            </a:r>
            <a:r>
              <a:rPr lang="zh-TW" altLang="en-US" b="1"/>
              <a:t>中任意位元組開始輸出，不需從開頭起始。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zh-TW" b="1"/>
              <a:t>Dummy Clock </a:t>
            </a:r>
            <a:r>
              <a:rPr lang="zh-TW" altLang="en-US" b="1"/>
              <a:t>讓內部的 </a:t>
            </a:r>
            <a:r>
              <a:rPr lang="en-US" altLang="zh-TW" b="1"/>
              <a:t>Page Buffer =&gt; Output Latch </a:t>
            </a:r>
            <a:r>
              <a:rPr lang="zh-TW" altLang="en-US" b="1"/>
              <a:t>完成同步，這在高速讀取中特別重要。</a:t>
            </a:r>
            <a:endParaRPr lang="en-US" altLang="zh-TW" b="1"/>
          </a:p>
          <a:p>
            <a:pPr marL="158750" indent="0">
              <a:buFont typeface="Arial" panose="020B0604020202020204" pitchFamily="34" charset="0"/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常見於韌體中搭配 </a:t>
            </a:r>
            <a:r>
              <a:rPr lang="en-US" altLang="zh-TW" b="1"/>
              <a:t>Page Read (13h) </a:t>
            </a:r>
            <a:r>
              <a:rPr lang="zh-TW" altLang="en-US" b="1"/>
              <a:t>先行載入 </a:t>
            </a:r>
            <a:r>
              <a:rPr lang="en-US" altLang="zh-TW" b="1"/>
              <a:t>Page </a:t>
            </a:r>
            <a:r>
              <a:rPr lang="zh-TW" altLang="en-US" b="1"/>
              <a:t>到 </a:t>
            </a:r>
            <a:r>
              <a:rPr lang="en-US" altLang="zh-TW" b="1"/>
              <a:t>Data Buffer</a:t>
            </a:r>
            <a:r>
              <a:rPr lang="zh-TW" altLang="en-US" b="1"/>
              <a:t>，再透過 </a:t>
            </a:r>
            <a:r>
              <a:rPr lang="en-US" altLang="zh-TW" b="1"/>
              <a:t>Fast Read </a:t>
            </a:r>
            <a:r>
              <a:rPr lang="zh-TW" altLang="en-US" b="1"/>
              <a:t>讀取實際資料。</a:t>
            </a:r>
          </a:p>
          <a:p>
            <a:pPr marL="457200" indent="-298450"/>
            <a:r>
              <a:rPr lang="zh-TW" altLang="en-US" b="1"/>
              <a:t>若 </a:t>
            </a:r>
            <a:r>
              <a:rPr lang="en-US" altLang="zh-TW" b="1"/>
              <a:t>BUF=1 (Buffer Mode)</a:t>
            </a:r>
            <a:r>
              <a:rPr lang="zh-TW" altLang="en-US" b="1"/>
              <a:t>，可使用此指令對 整頁資料快速掃描、</a:t>
            </a:r>
            <a:r>
              <a:rPr lang="en-US" altLang="zh-TW" b="1"/>
              <a:t>CRC </a:t>
            </a:r>
            <a:r>
              <a:rPr lang="zh-TW" altLang="en-US" b="1"/>
              <a:t>驗證、前導碼比對 等用途。</a:t>
            </a:r>
          </a:p>
          <a:p>
            <a:pPr marL="457200" indent="-298450"/>
            <a:r>
              <a:rPr lang="zh-TW" altLang="en-US" b="1"/>
              <a:t>業界開發中常見使用範圍：</a:t>
            </a:r>
            <a:r>
              <a:rPr lang="en-US" altLang="zh-TW" b="1"/>
              <a:t>FTL </a:t>
            </a:r>
            <a:r>
              <a:rPr lang="zh-TW" altLang="en-US" b="1"/>
              <a:t>資料比對、</a:t>
            </a:r>
            <a:r>
              <a:rPr lang="en-US" altLang="zh-TW" b="1"/>
              <a:t>Metadata </a:t>
            </a:r>
            <a:r>
              <a:rPr lang="zh-TW" altLang="en-US" b="1"/>
              <a:t>讀取、</a:t>
            </a:r>
            <a:r>
              <a:rPr lang="en-US" altLang="zh-TW" b="1"/>
              <a:t>Bad Block </a:t>
            </a:r>
            <a:r>
              <a:rPr lang="zh-TW" altLang="en-US" b="1"/>
              <a:t>標記掃描。</a:t>
            </a:r>
          </a:p>
          <a:p>
            <a:pPr marL="158750" indent="0">
              <a:buFont typeface="Arial" panose="020B0604020202020204" pitchFamily="34" charset="0"/>
              <a:buNone/>
            </a:pPr>
            <a:endParaRPr lang="zh-TW" altLang="en-US" b="0"/>
          </a:p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377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200" b="1"/>
              <a:t>指令說明 </a:t>
            </a:r>
            <a:r>
              <a:rPr lang="en-US" altLang="zh-TW" sz="1200" b="1"/>
              <a:t>: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sz="1200" b="1"/>
              <a:t>0x0C </a:t>
            </a:r>
            <a:r>
              <a:rPr lang="zh-TW" altLang="en-US" sz="1200" b="1"/>
              <a:t>是支援 </a:t>
            </a:r>
            <a:r>
              <a:rPr lang="en-US" altLang="zh-TW" sz="1200" b="1"/>
              <a:t>4-byte address </a:t>
            </a:r>
            <a:r>
              <a:rPr lang="zh-TW" altLang="en-US" sz="1200" b="1"/>
              <a:t>模式的高速讀取指令，主要設計給容量 </a:t>
            </a:r>
            <a:r>
              <a:rPr lang="en-US" altLang="zh-TW" sz="1200" b="1"/>
              <a:t>&gt;128MB NAND </a:t>
            </a:r>
            <a:r>
              <a:rPr lang="zh-TW" altLang="en-US" sz="1200" b="1"/>
              <a:t>或 </a:t>
            </a:r>
            <a:r>
              <a:rPr lang="en-US" altLang="zh-TW" sz="1200" b="1"/>
              <a:t>NOR Flash </a:t>
            </a:r>
            <a:r>
              <a:rPr lang="zh-TW" altLang="en-US" sz="1200" b="1"/>
              <a:t>使用。</a:t>
            </a:r>
            <a:endParaRPr lang="en-US" altLang="zh-TW" sz="1200" b="1"/>
          </a:p>
          <a:p>
            <a:pPr marL="387350" indent="-228600">
              <a:buFont typeface="+mj-lt"/>
              <a:buAutoNum type="arabicPeriod"/>
            </a:pPr>
            <a:r>
              <a:rPr lang="en-US" altLang="zh-TW" sz="1200" b="1"/>
              <a:t>Dummy Clock </a:t>
            </a:r>
            <a:r>
              <a:rPr lang="zh-TW" altLang="en-US" sz="1200" b="1"/>
              <a:t>數量不同於 </a:t>
            </a:r>
            <a:r>
              <a:rPr lang="en-US" altLang="zh-TW" sz="1200" b="1"/>
              <a:t>0x0B</a:t>
            </a:r>
            <a:r>
              <a:rPr lang="zh-TW" altLang="en-US" sz="1200" b="1"/>
              <a:t>（</a:t>
            </a:r>
            <a:r>
              <a:rPr lang="en-US" altLang="zh-TW" sz="1200" b="1"/>
              <a:t>24 bit</a:t>
            </a:r>
            <a:r>
              <a:rPr lang="zh-TW" altLang="en-US" sz="1200" b="1"/>
              <a:t> </a:t>
            </a:r>
            <a:r>
              <a:rPr lang="en-US" altLang="zh-TW" sz="1200" b="1"/>
              <a:t>vs 8 bit</a:t>
            </a:r>
            <a:r>
              <a:rPr lang="zh-TW" altLang="en-US" sz="1200" b="1"/>
              <a:t>），因 </a:t>
            </a:r>
            <a:r>
              <a:rPr lang="en-US" altLang="zh-TW" sz="1200" b="1"/>
              <a:t>address </a:t>
            </a:r>
            <a:r>
              <a:rPr lang="zh-TW" altLang="en-US" sz="1200" b="1"/>
              <a:t>較長且時序更緊湊。</a:t>
            </a:r>
            <a:endParaRPr lang="en-US" altLang="zh-TW" sz="1200" b="1"/>
          </a:p>
          <a:p>
            <a:pPr marL="158750" indent="0">
              <a:buNone/>
            </a:pPr>
            <a:endParaRPr lang="en-US" altLang="zh-TW" sz="1200" b="1"/>
          </a:p>
          <a:p>
            <a:pPr marL="457200" indent="-298450"/>
            <a:r>
              <a:rPr lang="zh-TW" altLang="en-US" sz="1200" b="1"/>
              <a:t>適用於高容量 </a:t>
            </a:r>
            <a:r>
              <a:rPr lang="en-US" altLang="zh-TW" sz="1200" b="1"/>
              <a:t>NAND Flash</a:t>
            </a:r>
            <a:r>
              <a:rPr lang="zh-TW" altLang="en-US" sz="1200" b="1"/>
              <a:t>（如 </a:t>
            </a:r>
            <a:r>
              <a:rPr lang="en-US" altLang="zh-TW" sz="1200" b="1"/>
              <a:t>&gt;1Gb</a:t>
            </a:r>
            <a:r>
              <a:rPr lang="zh-TW" altLang="en-US" sz="1200" b="1"/>
              <a:t>），特別在內部 </a:t>
            </a:r>
            <a:r>
              <a:rPr lang="en-US" altLang="zh-TW" sz="1200" b="1"/>
              <a:t>address </a:t>
            </a:r>
            <a:r>
              <a:rPr lang="zh-TW" altLang="en-US" sz="1200" b="1"/>
              <a:t>已擴充為超過 </a:t>
            </a:r>
            <a:r>
              <a:rPr lang="en-US" altLang="zh-TW" sz="1200" b="1"/>
              <a:t>3 Bytes</a:t>
            </a:r>
            <a:r>
              <a:rPr lang="zh-TW" altLang="en-US" sz="1200" b="1"/>
              <a:t>。</a:t>
            </a:r>
            <a:endParaRPr lang="en-US" altLang="zh-TW" sz="1200" b="1"/>
          </a:p>
          <a:p>
            <a:pPr marL="457200" indent="-298450"/>
            <a:r>
              <a:rPr lang="zh-TW" altLang="en-US" sz="1200" b="1"/>
              <a:t>這類讀取常搭配 </a:t>
            </a:r>
            <a:r>
              <a:rPr lang="en-US" altLang="zh-TW" sz="1200" b="1"/>
              <a:t>FTL </a:t>
            </a:r>
            <a:r>
              <a:rPr lang="zh-TW" altLang="en-US" sz="1200" b="1"/>
              <a:t>做 </a:t>
            </a:r>
            <a:r>
              <a:rPr lang="en-US" altLang="zh-TW" sz="1200" b="1"/>
              <a:t>Metadata Mapping Block </a:t>
            </a:r>
            <a:r>
              <a:rPr lang="zh-TW" altLang="en-US" sz="1200" b="1"/>
              <a:t>掃描、長串資料掃描。</a:t>
            </a:r>
            <a:endParaRPr lang="en-US" altLang="zh-TW" sz="1200" b="1"/>
          </a:p>
          <a:p>
            <a:pPr marL="457200" indent="-298450"/>
            <a:r>
              <a:rPr lang="zh-TW" altLang="en-US" sz="1200" b="1"/>
              <a:t>在 </a:t>
            </a:r>
            <a:r>
              <a:rPr lang="en-US" altLang="zh-TW" sz="1200" b="1"/>
              <a:t>Linux MTD </a:t>
            </a:r>
            <a:r>
              <a:rPr lang="zh-TW" altLang="en-US" sz="1200" b="1"/>
              <a:t>驅動開發中也常見設置 </a:t>
            </a:r>
            <a:r>
              <a:rPr lang="en-US" altLang="zh-TW" sz="1200" b="1"/>
              <a:t>"Fast Read 0Ch with 4-byte address mode" </a:t>
            </a:r>
            <a:r>
              <a:rPr lang="zh-TW" altLang="en-US" sz="1200" b="1"/>
              <a:t>做為預設讀取模式。</a:t>
            </a:r>
          </a:p>
        </p:txBody>
      </p:sp>
    </p:spTree>
    <p:extLst>
      <p:ext uri="{BB962C8B-B14F-4D97-AF65-F5344CB8AC3E}">
        <p14:creationId xmlns:p14="http://schemas.microsoft.com/office/powerpoint/2010/main" val="2566094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1"/>
              <a:t>指令說明 </a:t>
            </a:r>
            <a:r>
              <a:rPr lang="en-US" altLang="zh-TW" sz="1100" b="1"/>
              <a:t>: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/>
              <a:t>Sequential Read (BUF=0) </a:t>
            </a:r>
            <a:r>
              <a:rPr lang="zh-TW" altLang="en-US" b="1"/>
              <a:t>表示從實體頁面直接連續讀取資料，不會限制在單一頁或 </a:t>
            </a:r>
            <a:r>
              <a:rPr lang="en-US" altLang="zh-TW" b="1"/>
              <a:t>Buffer</a:t>
            </a:r>
            <a:r>
              <a:rPr lang="zh-TW" altLang="en-US" b="1"/>
              <a:t>。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TW" b="1"/>
              <a:t>Dummy Clock </a:t>
            </a:r>
            <a:r>
              <a:rPr lang="zh-TW" altLang="en-US" b="1"/>
              <a:t>時序設計為 </a:t>
            </a:r>
            <a:r>
              <a:rPr lang="en-US" altLang="zh-TW" b="1"/>
              <a:t>40-bit</a:t>
            </a:r>
            <a:r>
              <a:rPr lang="zh-TW" altLang="en-US" b="1"/>
              <a:t>，確保資料可以從 </a:t>
            </a:r>
            <a:r>
              <a:rPr lang="en-US" altLang="zh-TW" b="1"/>
              <a:t>Memory → SPI </a:t>
            </a:r>
            <a:r>
              <a:rPr lang="zh-TW" altLang="en-US" b="1"/>
              <a:t>輸出線穩定轉送。</a:t>
            </a:r>
            <a:endParaRPr lang="en-US" altLang="zh-TW" b="1"/>
          </a:p>
          <a:p>
            <a:pPr marL="158750" indent="0">
              <a:buNone/>
            </a:pPr>
            <a:endParaRPr lang="en-US" altLang="zh-TW" b="1"/>
          </a:p>
          <a:p>
            <a:pPr marL="457200" indent="-298450"/>
            <a:r>
              <a:rPr lang="zh-TW" altLang="en-US" b="1"/>
              <a:t>此模式為 高速掃描大量資料的常用模式，常見於：</a:t>
            </a:r>
          </a:p>
          <a:p>
            <a:pPr marL="914400" lvl="1" indent="-298450"/>
            <a:r>
              <a:rPr lang="en-US" altLang="zh-TW" b="1"/>
              <a:t>Bootloader </a:t>
            </a:r>
            <a:r>
              <a:rPr lang="zh-TW" altLang="en-US" b="1"/>
              <a:t>韌體連續讀取</a:t>
            </a:r>
          </a:p>
          <a:p>
            <a:pPr marL="914400" lvl="1" indent="-298450"/>
            <a:r>
              <a:rPr lang="en-US" altLang="zh-TW" b="1"/>
              <a:t>FTL </a:t>
            </a:r>
            <a:r>
              <a:rPr lang="zh-TW" altLang="en-US" b="1"/>
              <a:t>壞區快掃（快速略過特定 </a:t>
            </a:r>
            <a:r>
              <a:rPr lang="en-US" altLang="zh-TW" b="1"/>
              <a:t>Block</a:t>
            </a:r>
            <a:r>
              <a:rPr lang="zh-TW" altLang="en-US" b="1"/>
              <a:t>）</a:t>
            </a:r>
          </a:p>
          <a:p>
            <a:pPr marL="914400" lvl="1" indent="-298450"/>
            <a:r>
              <a:rPr lang="en-US" altLang="zh-TW" b="1"/>
              <a:t>ECC </a:t>
            </a:r>
            <a:r>
              <a:rPr lang="zh-TW" altLang="en-US" b="1"/>
              <a:t>碼、標頭偵測</a:t>
            </a:r>
            <a:endParaRPr lang="en-US" altLang="zh-TW" b="1"/>
          </a:p>
          <a:p>
            <a:pPr marL="615950" lvl="1" indent="0">
              <a:buNone/>
            </a:pPr>
            <a:endParaRPr lang="zh-TW" altLang="en-US" b="1"/>
          </a:p>
          <a:p>
            <a:pPr marL="457200" indent="-298450"/>
            <a:r>
              <a:rPr lang="zh-TW" altLang="en-US" b="1"/>
              <a:t>若系統希望一次 </a:t>
            </a:r>
            <a:r>
              <a:rPr lang="en-US" altLang="zh-TW" b="1"/>
              <a:t>SPI </a:t>
            </a:r>
            <a:r>
              <a:rPr lang="zh-TW" altLang="en-US" b="1"/>
              <a:t>指令掃過所有 </a:t>
            </a:r>
            <a:r>
              <a:rPr lang="en-US" altLang="zh-TW" b="1"/>
              <a:t>Page</a:t>
            </a:r>
            <a:r>
              <a:rPr lang="zh-TW" altLang="en-US" b="1"/>
              <a:t>，會優先使用此模式（搭配自動遞增位址）。</a:t>
            </a:r>
          </a:p>
          <a:p>
            <a:pPr marL="158750" indent="0">
              <a:buNone/>
            </a:pPr>
            <a:endParaRPr lang="zh-TW" altLang="en-US"/>
          </a:p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073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3046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589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407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216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/>
              <a:t>NOTE :</a:t>
            </a:r>
          </a:p>
          <a:p>
            <a:pPr marL="158750" indent="0">
              <a:buNone/>
            </a:pPr>
            <a:r>
              <a:rPr lang="en-US" altLang="zh-TW"/>
              <a:t>Factory Invalid Block Range ( Always valid ECC Enabled )</a:t>
            </a:r>
          </a:p>
          <a:p>
            <a:pPr marL="457200" indent="-298450"/>
            <a:r>
              <a:rPr lang="en-US" altLang="zh-TW"/>
              <a:t>First 8 Blocks ( 0 ~ 7)</a:t>
            </a:r>
          </a:p>
          <a:p>
            <a:pPr marL="457200" indent="-298450"/>
            <a:r>
              <a:rPr lang="en-US" altLang="zh-TW"/>
              <a:t>Least 4 Blocks ( 2044 ~ 2047 )</a:t>
            </a:r>
          </a:p>
          <a:p>
            <a:pPr marL="158750" indent="0">
              <a:buNone/>
            </a:pPr>
            <a:endParaRPr lang="en-US" altLang="zh-TW"/>
          </a:p>
          <a:p>
            <a:pPr marL="158750" indent="0">
              <a:buNone/>
            </a:pPr>
            <a:r>
              <a:rPr lang="en-US" altLang="zh-TW"/>
              <a:t>Marking rule for invalid blocks :</a:t>
            </a:r>
          </a:p>
          <a:p>
            <a:pPr marL="457200" indent="-298450"/>
            <a:r>
              <a:rPr lang="en-US" altLang="zh-TW"/>
              <a:t>First Main Array in Page 1 Byte != </a:t>
            </a:r>
            <a:r>
              <a:rPr lang="en-US" altLang="zh-TW" err="1"/>
              <a:t>FFh</a:t>
            </a:r>
            <a:endParaRPr lang="en-US" altLang="zh-TW"/>
          </a:p>
          <a:p>
            <a:pPr marL="457200" indent="-298450"/>
            <a:r>
              <a:rPr lang="en-US" altLang="zh-TW"/>
              <a:t>First Spare Area in Page 1 Byte != </a:t>
            </a:r>
            <a:r>
              <a:rPr lang="en-US" altLang="zh-TW" err="1"/>
              <a:t>FFh</a:t>
            </a:r>
            <a:endParaRPr lang="en-US" altLang="zh-TW"/>
          </a:p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5419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/>
              <a:t>NOTE :</a:t>
            </a:r>
          </a:p>
          <a:p>
            <a:pPr marL="158750" indent="0">
              <a:buNone/>
            </a:pPr>
            <a:r>
              <a:rPr lang="en-US" altLang="zh-TW"/>
              <a:t>Factory invalid block range ( Always valid ECC enabled )</a:t>
            </a:r>
          </a:p>
          <a:p>
            <a:pPr marL="457200" indent="-298450"/>
            <a:r>
              <a:rPr lang="en-US" altLang="zh-TW"/>
              <a:t>First 8 Blocks ( 0 ~ 7)</a:t>
            </a:r>
          </a:p>
          <a:p>
            <a:pPr marL="457200" indent="-298450"/>
            <a:r>
              <a:rPr lang="en-US" altLang="zh-TW"/>
              <a:t>Least 4 Blocks ( 2044 ~ 2047 )</a:t>
            </a:r>
          </a:p>
          <a:p>
            <a:pPr marL="158750" indent="0">
              <a:buNone/>
            </a:pPr>
            <a:endParaRPr lang="en-US" altLang="zh-TW"/>
          </a:p>
          <a:p>
            <a:pPr marL="158750" indent="0">
              <a:buNone/>
            </a:pPr>
            <a:r>
              <a:rPr lang="en-US" altLang="zh-TW"/>
              <a:t>Marking rule for invalid blocks :</a:t>
            </a:r>
          </a:p>
          <a:p>
            <a:pPr marL="457200" indent="-298450"/>
            <a:r>
              <a:rPr lang="en-US" altLang="zh-TW"/>
              <a:t>First Main Array in Page 1 Byte != FFh</a:t>
            </a:r>
          </a:p>
          <a:p>
            <a:pPr marL="457200" indent="-298450"/>
            <a:r>
              <a:rPr lang="en-US" altLang="zh-TW"/>
              <a:t>First Spare Area in Page 1 Byte != FFh</a:t>
            </a:r>
          </a:p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1624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076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130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6009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2760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3789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945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408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0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84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/>
              <a:t>STM32 Pin </a:t>
            </a:r>
            <a:r>
              <a:rPr lang="zh-TW" altLang="en-US"/>
              <a:t>連接 </a:t>
            </a:r>
          </a:p>
        </p:txBody>
      </p:sp>
    </p:spTree>
    <p:extLst>
      <p:ext uri="{BB962C8B-B14F-4D97-AF65-F5344CB8AC3E}">
        <p14:creationId xmlns:p14="http://schemas.microsoft.com/office/powerpoint/2010/main" val="371269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09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5483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9" r:id="rId5"/>
    <p:sldLayoutId id="2147483661" r:id="rId6"/>
    <p:sldLayoutId id="2147483676" r:id="rId7"/>
    <p:sldLayoutId id="2147483677" r:id="rId8"/>
    <p:sldLayoutId id="214748368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266330" y="1833150"/>
            <a:ext cx="861134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>
                <a:latin typeface="Calibri" panose="020F0502020204030204" pitchFamily="34" charset="0"/>
                <a:ea typeface="標楷體" panose="03000509000000000000" pitchFamily="65" charset="-120"/>
              </a:rPr>
              <a:t>Winbond W25N02 </a:t>
            </a:r>
            <a:br>
              <a:rPr lang="en-US" altLang="zh-TW" sz="4000">
                <a:latin typeface="Calibri" panose="020F0502020204030204" pitchFamily="34" charset="0"/>
                <a:ea typeface="標楷體" panose="03000509000000000000" pitchFamily="65" charset="-120"/>
              </a:rPr>
            </a:br>
            <a:r>
              <a:rPr lang="en-US" altLang="zh-TW" sz="4000">
                <a:latin typeface="Calibri" panose="020F0502020204030204" pitchFamily="34" charset="0"/>
                <a:ea typeface="標楷體" panose="03000509000000000000" pitchFamily="65" charset="-120"/>
              </a:rPr>
              <a:t>NAND Flash </a:t>
            </a:r>
            <a:r>
              <a:rPr lang="zh-TW" altLang="en-US" sz="4000">
                <a:latin typeface="Calibri" panose="020F0502020204030204" pitchFamily="34" charset="0"/>
                <a:ea typeface="標楷體" panose="03000509000000000000" pitchFamily="65" charset="-120"/>
              </a:rPr>
              <a:t> 韌體控制與驗證實作</a:t>
            </a:r>
            <a:endParaRPr sz="40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9FC21A-3D46-4459-A1E8-2AC7492F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5" y="548640"/>
            <a:ext cx="3806827" cy="468372"/>
          </a:xfrm>
        </p:spPr>
        <p:txBody>
          <a:bodyPr/>
          <a:lstStyle/>
          <a:p>
            <a:pPr algn="ctr"/>
            <a:r>
              <a:rPr lang="en-US" altLang="zh-TW" sz="2000">
                <a:latin typeface="Calibri" panose="020F0502020204030204" pitchFamily="34" charset="0"/>
                <a:ea typeface="標楷體" panose="03000509000000000000" pitchFamily="65" charset="-120"/>
              </a:rPr>
              <a:t>W25N02 Pinout Table</a:t>
            </a:r>
            <a:endParaRPr lang="zh-TW" altLang="en-US" sz="20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E990D1-62BB-4044-8107-01B7AB03DF5C}"/>
              </a:ext>
            </a:extLst>
          </p:cNvPr>
          <p:cNvSpPr/>
          <p:nvPr/>
        </p:nvSpPr>
        <p:spPr>
          <a:xfrm>
            <a:off x="2829375" y="2788794"/>
            <a:ext cx="348524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00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W25N02KV Pad Assignments, 8-pad WSON 8x6-mm (Package Code ZE)</a:t>
            </a:r>
            <a:endParaRPr lang="zh-TW" altLang="en-US" sz="900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351E18D1-910D-43E6-B7FB-364ABD0B05E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665" t="33431" r="491" b="433"/>
          <a:stretch/>
        </p:blipFill>
        <p:spPr>
          <a:xfrm>
            <a:off x="1970356" y="1095589"/>
            <a:ext cx="5203287" cy="1674913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D1B21F6-2785-4F43-BBF8-C706E47C0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363" y="3037918"/>
            <a:ext cx="5203280" cy="16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336;p36">
            <a:extLst>
              <a:ext uri="{FF2B5EF4-FFF2-40B4-BE49-F238E27FC236}">
                <a16:creationId xmlns:a16="http://schemas.microsoft.com/office/drawing/2014/main" id="{963202EA-0DA3-430D-B638-5084EE496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735536"/>
              </p:ext>
            </p:extLst>
          </p:nvPr>
        </p:nvGraphicFramePr>
        <p:xfrm>
          <a:off x="1204724" y="1181579"/>
          <a:ext cx="6734552" cy="36297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8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38">
                  <a:extLst>
                    <a:ext uri="{9D8B030D-6E8A-4147-A177-3AD203B41FA5}">
                      <a16:colId xmlns:a16="http://schemas.microsoft.com/office/drawing/2014/main" val="3738960191"/>
                    </a:ext>
                  </a:extLst>
                </a:gridCol>
                <a:gridCol w="1683638">
                  <a:extLst>
                    <a:ext uri="{9D8B030D-6E8A-4147-A177-3AD203B41FA5}">
                      <a16:colId xmlns:a16="http://schemas.microsoft.com/office/drawing/2014/main" val="1595957338"/>
                    </a:ext>
                  </a:extLst>
                </a:gridCol>
              </a:tblGrid>
              <a:tr h="40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sym typeface="Poppins"/>
                        </a:rPr>
                        <a:t>W25N02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sym typeface="Poppins"/>
                        </a:rPr>
                        <a:t>Function</a:t>
                      </a:r>
                      <a:endParaRPr sz="10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sym typeface="Poppins"/>
                        </a:rPr>
                        <a:t>STM32 Pin</a:t>
                      </a:r>
                      <a:endParaRPr sz="10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sym typeface="Poppins"/>
                        </a:rPr>
                        <a:t>Function</a:t>
                      </a:r>
                      <a:endParaRPr sz="10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/CS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Chip Select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CN2-10 PB4</a:t>
                      </a:r>
                      <a:r>
                        <a:rPr lang="zh-TW" alt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(D10)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SPI2_NSS (GPIO In/Out)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DO(IO1)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MISO (Data Out)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CN2-12 PI2</a:t>
                      </a:r>
                      <a:r>
                        <a:rPr lang="zh-TW" alt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(D12)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SPI2_MISO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/WP(IO2)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Write Protect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CN3-2 3.3V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GND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GND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CN3-6 GND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DI(IO0)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MOSI (Data In)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CN2-11 PB15</a:t>
                      </a:r>
                      <a:r>
                        <a:rPr lang="zh-TW" alt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(D11)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SPI2_MOSI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CLK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SPI Clock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CN2-13 PD3</a:t>
                      </a:r>
                      <a:r>
                        <a:rPr lang="zh-TW" alt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(D13)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SPI2_SCK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517324362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HOLD(IO3)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HOLD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CN3-2 3.3V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457852947"/>
                  </a:ext>
                </a:extLst>
              </a:tr>
              <a:tr h="40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VCC</a:t>
                      </a:r>
                      <a:endParaRPr sz="1000" b="0" i="0" u="none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Power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CN3-4 3.3V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b="0" i="0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  <a:cs typeface="Poppins"/>
                          <a:sym typeface="Poppins"/>
                        </a:rPr>
                        <a:t>Power</a:t>
                      </a:r>
                      <a:endParaRPr sz="1000" b="0" i="0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046213901"/>
                  </a:ext>
                </a:extLst>
              </a:tr>
            </a:tbl>
          </a:graphicData>
        </a:graphic>
      </p:graphicFrame>
      <p:sp>
        <p:nvSpPr>
          <p:cNvPr id="12" name="標題 3">
            <a:extLst>
              <a:ext uri="{FF2B5EF4-FFF2-40B4-BE49-F238E27FC236}">
                <a16:creationId xmlns:a16="http://schemas.microsoft.com/office/drawing/2014/main" id="{372B763A-88CA-4F96-87C7-F09DD73B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315" y="580445"/>
            <a:ext cx="4699369" cy="470236"/>
          </a:xfrm>
        </p:spPr>
        <p:txBody>
          <a:bodyPr/>
          <a:lstStyle/>
          <a:p>
            <a:pPr algn="ctr"/>
            <a:r>
              <a:rPr lang="en-US" altLang="zh-TW" sz="2000">
                <a:latin typeface="Calibri" panose="020F0502020204030204" pitchFamily="34" charset="0"/>
                <a:ea typeface="標楷體" panose="03000509000000000000" pitchFamily="65" charset="-120"/>
              </a:rPr>
              <a:t>W25N02 STM32 Interface Pinout Table</a:t>
            </a:r>
            <a:endParaRPr lang="zh-TW" altLang="en-US" sz="20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33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35;p36">
            <a:extLst>
              <a:ext uri="{FF2B5EF4-FFF2-40B4-BE49-F238E27FC236}">
                <a16:creationId xmlns:a16="http://schemas.microsoft.com/office/drawing/2014/main" id="{2415E71E-A515-E2E8-82B3-B43C374DE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2368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STM32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USART3 Setting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0C8004-B664-5BAC-6CBE-D401428C9A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143987"/>
            <a:ext cx="612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9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35;p36">
            <a:extLst>
              <a:ext uri="{FF2B5EF4-FFF2-40B4-BE49-F238E27FC236}">
                <a16:creationId xmlns:a16="http://schemas.microsoft.com/office/drawing/2014/main" id="{2415E71E-A515-E2E8-82B3-B43C374DE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2368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STM32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USART3 Setting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DAA3C0F-28C7-43D1-9F2D-F54F6425F141}"/>
              </a:ext>
            </a:extLst>
          </p:cNvPr>
          <p:cNvGrpSpPr/>
          <p:nvPr/>
        </p:nvGrpSpPr>
        <p:grpSpPr>
          <a:xfrm>
            <a:off x="1969805" y="1142017"/>
            <a:ext cx="5204389" cy="3737631"/>
            <a:chOff x="1969805" y="1142017"/>
            <a:chExt cx="5204389" cy="3737631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813CB58C-C006-6FD8-5886-EAE11B52BF31}"/>
                </a:ext>
              </a:extLst>
            </p:cNvPr>
            <p:cNvGrpSpPr/>
            <p:nvPr/>
          </p:nvGrpSpPr>
          <p:grpSpPr>
            <a:xfrm>
              <a:off x="1969805" y="1142017"/>
              <a:ext cx="5204389" cy="3737631"/>
              <a:chOff x="1510159" y="1469037"/>
              <a:chExt cx="4781996" cy="3187284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66EAD29-AFCF-80A5-16EB-BDE82F4EA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70710"/>
              <a:stretch/>
            </p:blipFill>
            <p:spPr>
              <a:xfrm>
                <a:off x="1510159" y="1469037"/>
                <a:ext cx="2390998" cy="1506511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99693BC-368B-459F-B847-0D9D44B8B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8033"/>
              <a:stretch/>
            </p:blipFill>
            <p:spPr>
              <a:xfrm>
                <a:off x="3901157" y="1469037"/>
                <a:ext cx="2390998" cy="3187284"/>
              </a:xfrm>
              <a:prstGeom prst="rect">
                <a:avLst/>
              </a:prstGeom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F7F1001-1658-290B-809A-48B3133CAD9F}"/>
                </a:ext>
              </a:extLst>
            </p:cNvPr>
            <p:cNvSpPr/>
            <p:nvPr/>
          </p:nvSpPr>
          <p:spPr>
            <a:xfrm>
              <a:off x="4725956" y="1841173"/>
              <a:ext cx="2119225" cy="7305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9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35;p36">
            <a:extLst>
              <a:ext uri="{FF2B5EF4-FFF2-40B4-BE49-F238E27FC236}">
                <a16:creationId xmlns:a16="http://schemas.microsoft.com/office/drawing/2014/main" id="{2415E71E-A515-E2E8-82B3-B43C374DE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2368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STM32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SPI2 Setting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3629546-45D0-F7D6-E1B0-11CA9208FED0}"/>
              </a:ext>
            </a:extLst>
          </p:cNvPr>
          <p:cNvGrpSpPr/>
          <p:nvPr/>
        </p:nvGrpSpPr>
        <p:grpSpPr>
          <a:xfrm>
            <a:off x="1900927" y="1096485"/>
            <a:ext cx="5342145" cy="3860075"/>
            <a:chOff x="1844868" y="1113577"/>
            <a:chExt cx="5454264" cy="392844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10043FE-7136-3C5C-224A-8593282A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6539"/>
            <a:stretch/>
          </p:blipFill>
          <p:spPr>
            <a:xfrm>
              <a:off x="1844868" y="1113577"/>
              <a:ext cx="2727132" cy="1365308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743030-6E59-0A1A-A89A-C4722905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495"/>
            <a:stretch/>
          </p:blipFill>
          <p:spPr>
            <a:xfrm>
              <a:off x="4572000" y="1113577"/>
              <a:ext cx="2727132" cy="3928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05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DBBD812F-84C0-4D7F-9FC7-00908690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2368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STM32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PB4</a:t>
            </a: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 /CS Pin Setting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3CE077-80D2-4444-AA43-02EA792073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00" y="1136836"/>
            <a:ext cx="468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1537D6D4-FFFF-4109-BD4F-16F6C7C76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4180"/>
            <a:ext cx="7704000" cy="57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測試模組示意圖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6DC8F-415E-42F0-9B44-9338DF72569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1655" b="22963"/>
          <a:stretch/>
        </p:blipFill>
        <p:spPr>
          <a:xfrm>
            <a:off x="2232000" y="1072136"/>
            <a:ext cx="468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0AB2B-31E5-46E6-A4D3-29649272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300" y="2173898"/>
            <a:ext cx="7199400" cy="795704"/>
          </a:xfrm>
        </p:spPr>
        <p:txBody>
          <a:bodyPr/>
          <a:lstStyle/>
          <a:p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系統架構與模組設計</a:t>
            </a:r>
          </a:p>
        </p:txBody>
      </p:sp>
    </p:spTree>
    <p:extLst>
      <p:ext uri="{BB962C8B-B14F-4D97-AF65-F5344CB8AC3E}">
        <p14:creationId xmlns:p14="http://schemas.microsoft.com/office/powerpoint/2010/main" val="87726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480B54E3-316C-4BE2-9977-600C8554C449}"/>
              </a:ext>
            </a:extLst>
          </p:cNvPr>
          <p:cNvGrpSpPr/>
          <p:nvPr/>
        </p:nvGrpSpPr>
        <p:grpSpPr>
          <a:xfrm>
            <a:off x="3519769" y="126140"/>
            <a:ext cx="5353273" cy="4921997"/>
            <a:chOff x="1515479" y="199769"/>
            <a:chExt cx="5353273" cy="492199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D8A786B-B8F2-48CB-AB08-9A27DDB0BA01}"/>
                </a:ext>
              </a:extLst>
            </p:cNvPr>
            <p:cNvSpPr/>
            <p:nvPr/>
          </p:nvSpPr>
          <p:spPr>
            <a:xfrm>
              <a:off x="1515479" y="2352991"/>
              <a:ext cx="5353273" cy="92333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Driver Layer</a:t>
              </a:r>
            </a:p>
            <a:p>
              <a:pPr algn="ctr"/>
              <a:r>
                <a:rPr lang="en-US" altLang="zh-TW" sz="1000" b="1" cap="none" spc="0">
                  <a:ln w="0"/>
                  <a:solidFill>
                    <a:srgbClr val="00206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Winbond W25N02 SPI Nand Command Set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altLang="zh-TW" sz="1000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JEDEC ID, Device Reset, Enable Reset, Reset Device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altLang="zh-TW" sz="1000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Write Enable / Disable</a:t>
              </a: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, Write / Read Status Register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altLang="zh-TW" sz="1000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128KB Block Erase, Load Program Data, Program Execute, Page Data Read, Read Data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FEA5568-9CD0-4181-B7D3-9A072B40E30E}"/>
                </a:ext>
              </a:extLst>
            </p:cNvPr>
            <p:cNvSpPr/>
            <p:nvPr/>
          </p:nvSpPr>
          <p:spPr>
            <a:xfrm>
              <a:off x="1515479" y="1122492"/>
              <a:ext cx="5353272" cy="107721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Service Layer</a:t>
              </a:r>
            </a:p>
            <a:p>
              <a:pPr algn="ctr"/>
              <a:r>
                <a:rPr lang="en-US" altLang="zh-TW" sz="1000" b="1" cap="none" spc="0">
                  <a:ln w="0"/>
                  <a:solidFill>
                    <a:srgbClr val="00206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Combines low-level driver commands into high-level test services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Reset service / Read JEDEC ID service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 err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BlockErase</a:t>
              </a: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service / Protect service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Read service / Program service 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Status Register service</a:t>
              </a:r>
              <a:r>
                <a:rPr lang="zh-TW" altLang="en-US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/</a:t>
              </a:r>
              <a:r>
                <a:rPr lang="zh-TW" altLang="en-US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BBT service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0330FFA-C983-4602-BE1D-7D49F927A99E}"/>
                </a:ext>
              </a:extLst>
            </p:cNvPr>
            <p:cNvSpPr/>
            <p:nvPr/>
          </p:nvSpPr>
          <p:spPr>
            <a:xfrm>
              <a:off x="1515481" y="199769"/>
              <a:ext cx="5353271" cy="76944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Application Layer</a:t>
              </a:r>
            </a:p>
            <a:p>
              <a:pPr algn="ctr"/>
              <a:r>
                <a:rPr lang="en-US" altLang="zh-TW" sz="1000" b="1" cap="none" spc="0">
                  <a:ln w="0"/>
                  <a:solidFill>
                    <a:srgbClr val="00206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Main application layer uses service APIs to validate W25N02KV NAND</a:t>
              </a:r>
            </a:p>
            <a:p>
              <a:pPr marL="17145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zh-TW" sz="1000" b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Endurance Test / Scan Invalid Block Test</a:t>
              </a:r>
            </a:p>
            <a:p>
              <a:pPr marL="17145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zh-TW" sz="1000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Standard Mode Test / Random Page Program Test</a:t>
              </a:r>
              <a:r>
                <a:rPr lang="zh-TW" altLang="en-US" sz="1000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000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/</a:t>
              </a:r>
              <a:r>
                <a:rPr lang="zh-TW" altLang="en-US" sz="1000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000" b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Multiple</a:t>
              </a:r>
              <a:r>
                <a:rPr lang="zh-TW" altLang="en-US" sz="1000" b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000" b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Pattern Test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9E027E9-BE4B-435A-AE35-1A9F57A0A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5479" y="3429602"/>
              <a:ext cx="5353271" cy="76944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1" cap="none" spc="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Hal Layer</a:t>
              </a:r>
            </a:p>
            <a:p>
              <a:pPr algn="ctr"/>
              <a:r>
                <a:rPr lang="en-US" altLang="zh-TW" sz="1000" b="1" cap="none" spc="0">
                  <a:ln w="0"/>
                  <a:solidFill>
                    <a:srgbClr val="00206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For SPI Transmission or GPIO and /CS control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UART, SPI RX / TX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GPIO /CS Control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E99516-3DAD-406A-A378-9B33A2D647CC}"/>
                </a:ext>
              </a:extLst>
            </p:cNvPr>
            <p:cNvSpPr>
              <a:spLocks/>
            </p:cNvSpPr>
            <p:nvPr/>
          </p:nvSpPr>
          <p:spPr>
            <a:xfrm>
              <a:off x="1515479" y="4352325"/>
              <a:ext cx="5353271" cy="76944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1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Hardware</a:t>
              </a:r>
              <a:endParaRPr lang="en-US" altLang="zh-TW" b="1" cap="none" spc="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MCU : STM32H745I-DISCO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Interface : SPI (1-bit, 50 MHz)</a:t>
              </a:r>
            </a:p>
            <a:p>
              <a:pPr marL="171450" indent="-1714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TW" sz="1000">
                  <a:ln w="0"/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NAND : Winbond W25N02KV (2Gb SPI NAND)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156E83A7-54D8-4EF5-8810-92B3C7834C46}"/>
                </a:ext>
              </a:extLst>
            </p:cNvPr>
            <p:cNvCxnSpPr>
              <a:stCxn id="28" idx="2"/>
              <a:endCxn id="27" idx="0"/>
            </p:cNvCxnSpPr>
            <p:nvPr/>
          </p:nvCxnSpPr>
          <p:spPr>
            <a:xfrm flipH="1">
              <a:off x="4192115" y="969210"/>
              <a:ext cx="2" cy="1532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47D7B12-0225-4C49-8703-5D998F619EF0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4192115" y="2199710"/>
              <a:ext cx="1" cy="1532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CE145B0-01D5-4E52-8548-4B301FB4CC91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flipH="1">
              <a:off x="4192115" y="3276321"/>
              <a:ext cx="1" cy="1532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FD41D8BB-51AF-4E23-8641-A44B5A82158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4192115" y="4199043"/>
              <a:ext cx="0" cy="1532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oogle Shape;335;p36">
            <a:extLst>
              <a:ext uri="{FF2B5EF4-FFF2-40B4-BE49-F238E27FC236}">
                <a16:creationId xmlns:a16="http://schemas.microsoft.com/office/drawing/2014/main" id="{D18B67DC-4C7C-4696-A47A-5606BCEE5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54" y="126140"/>
            <a:ext cx="3085190" cy="922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W25N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0</a:t>
            </a: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2KV</a:t>
            </a:r>
            <a:b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</a:b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System Architecture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028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4997195C-E358-48E4-89F8-4E687DB43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54" y="427104"/>
            <a:ext cx="8784492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Device Reset (FFh)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CDB681-ED17-406A-8DE1-EDE5BA5A3900}"/>
              </a:ext>
            </a:extLst>
          </p:cNvPr>
          <p:cNvSpPr/>
          <p:nvPr/>
        </p:nvSpPr>
        <p:spPr>
          <a:xfrm>
            <a:off x="1512000" y="2751475"/>
            <a:ext cx="6120000" cy="13349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：啟動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[DI(IO0)] 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發送 </a:t>
            </a:r>
            <a:r>
              <a:rPr lang="en-US" altLang="zh-TW" sz="1100" b="1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FFh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Device Reset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通訊並觸發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Reset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動作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裝置狀態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等待 </a:t>
            </a:r>
            <a:r>
              <a:rPr lang="en-US" altLang="zh-TW" sz="1100" b="1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tRST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(5µs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~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500µs)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內部重置期間不接受任何命令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無資料輸出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等待裝置完成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Reset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14D13E4-E6FA-4776-A971-6549582245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78712A0-52F5-40FE-A4D4-FE4B5A579173}"/>
              </a:ext>
            </a:extLst>
          </p:cNvPr>
          <p:cNvSpPr>
            <a:spLocks noGrp="1" noChangeAspect="1"/>
          </p:cNvSpPr>
          <p:nvPr>
            <p:ph type="title" idx="2"/>
          </p:nvPr>
        </p:nvSpPr>
        <p:spPr>
          <a:xfrm>
            <a:off x="1065440" y="1380280"/>
            <a:ext cx="540000" cy="540000"/>
          </a:xfrm>
        </p:spPr>
        <p:txBody>
          <a:bodyPr/>
          <a:lstStyle/>
          <a:p>
            <a:r>
              <a:rPr lang="en-US" altLang="zh-TW" sz="2000"/>
              <a:t>01</a:t>
            </a:r>
            <a:endParaRPr lang="zh-TW" altLang="en-US" sz="2000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DEFE82C2-2C66-45AB-8BA4-7DA3DC34F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519" y="1380279"/>
            <a:ext cx="2330519" cy="539999"/>
          </a:xfrm>
        </p:spPr>
        <p:txBody>
          <a:bodyPr/>
          <a:lstStyle/>
          <a:p>
            <a:pPr algn="l"/>
            <a:r>
              <a:rPr lang="zh-TW" altLang="en-US" sz="1600">
                <a:latin typeface="Calibri" panose="020F0502020204030204" pitchFamily="34" charset="0"/>
                <a:ea typeface="標楷體" panose="03000509000000000000" pitchFamily="65" charset="-120"/>
              </a:rPr>
              <a:t>成果展示</a:t>
            </a:r>
          </a:p>
        </p:txBody>
      </p:sp>
      <p:sp>
        <p:nvSpPr>
          <p:cNvPr id="25" name="標題 2">
            <a:extLst>
              <a:ext uri="{FF2B5EF4-FFF2-40B4-BE49-F238E27FC236}">
                <a16:creationId xmlns:a16="http://schemas.microsoft.com/office/drawing/2014/main" id="{D176E7FE-EF8E-460C-A7C3-0FDD7289D6E7}"/>
              </a:ext>
            </a:extLst>
          </p:cNvPr>
          <p:cNvSpPr txBox="1">
            <a:spLocks noChangeAspect="1"/>
          </p:cNvSpPr>
          <p:nvPr/>
        </p:nvSpPr>
        <p:spPr>
          <a:xfrm>
            <a:off x="1065440" y="2213728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TW" sz="2000"/>
              <a:t>02</a:t>
            </a:r>
            <a:endParaRPr lang="zh-TW" altLang="en-US" sz="2000"/>
          </a:p>
        </p:txBody>
      </p:sp>
      <p:sp>
        <p:nvSpPr>
          <p:cNvPr id="26" name="標題 2">
            <a:extLst>
              <a:ext uri="{FF2B5EF4-FFF2-40B4-BE49-F238E27FC236}">
                <a16:creationId xmlns:a16="http://schemas.microsoft.com/office/drawing/2014/main" id="{62DE172B-CAA8-4697-81C5-A0B588037D18}"/>
              </a:ext>
            </a:extLst>
          </p:cNvPr>
          <p:cNvSpPr txBox="1">
            <a:spLocks noChangeAspect="1"/>
          </p:cNvSpPr>
          <p:nvPr/>
        </p:nvSpPr>
        <p:spPr>
          <a:xfrm>
            <a:off x="1065440" y="3047176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TW" sz="2000"/>
              <a:t>03</a:t>
            </a:r>
            <a:endParaRPr lang="zh-TW" altLang="en-US" sz="2000"/>
          </a:p>
        </p:txBody>
      </p:sp>
      <p:sp>
        <p:nvSpPr>
          <p:cNvPr id="27" name="標題 2">
            <a:extLst>
              <a:ext uri="{FF2B5EF4-FFF2-40B4-BE49-F238E27FC236}">
                <a16:creationId xmlns:a16="http://schemas.microsoft.com/office/drawing/2014/main" id="{D9CAF9C6-1A0D-4BFA-962E-0D4EF44FAD20}"/>
              </a:ext>
            </a:extLst>
          </p:cNvPr>
          <p:cNvSpPr txBox="1">
            <a:spLocks noChangeAspect="1"/>
          </p:cNvSpPr>
          <p:nvPr/>
        </p:nvSpPr>
        <p:spPr>
          <a:xfrm>
            <a:off x="1065440" y="3883284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TW" sz="2000"/>
              <a:t>04</a:t>
            </a:r>
            <a:endParaRPr lang="zh-TW" altLang="en-US" sz="2000"/>
          </a:p>
        </p:txBody>
      </p:sp>
      <p:sp>
        <p:nvSpPr>
          <p:cNvPr id="32" name="副標題 8">
            <a:extLst>
              <a:ext uri="{FF2B5EF4-FFF2-40B4-BE49-F238E27FC236}">
                <a16:creationId xmlns:a16="http://schemas.microsoft.com/office/drawing/2014/main" id="{DEB29120-3C23-45F2-B5BB-5F7A57D2BF5F}"/>
              </a:ext>
            </a:extLst>
          </p:cNvPr>
          <p:cNvSpPr txBox="1">
            <a:spLocks/>
          </p:cNvSpPr>
          <p:nvPr/>
        </p:nvSpPr>
        <p:spPr>
          <a:xfrm>
            <a:off x="1672520" y="2213727"/>
            <a:ext cx="2330520" cy="5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zh-TW" altLang="en-US" sz="1600">
                <a:latin typeface="Calibri" panose="020F0502020204030204" pitchFamily="34" charset="0"/>
                <a:ea typeface="標楷體" panose="03000509000000000000" pitchFamily="65" charset="-120"/>
              </a:rPr>
              <a:t>系統架構與模組設計</a:t>
            </a:r>
          </a:p>
        </p:txBody>
      </p:sp>
      <p:sp>
        <p:nvSpPr>
          <p:cNvPr id="33" name="副標題 8">
            <a:extLst>
              <a:ext uri="{FF2B5EF4-FFF2-40B4-BE49-F238E27FC236}">
                <a16:creationId xmlns:a16="http://schemas.microsoft.com/office/drawing/2014/main" id="{F1765D79-0338-4A36-B275-AAC274F3DC87}"/>
              </a:ext>
            </a:extLst>
          </p:cNvPr>
          <p:cNvSpPr txBox="1">
            <a:spLocks/>
          </p:cNvSpPr>
          <p:nvPr/>
        </p:nvSpPr>
        <p:spPr>
          <a:xfrm>
            <a:off x="1672519" y="3047175"/>
            <a:ext cx="2330520" cy="5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zh-TW" altLang="en-US" sz="1600">
                <a:latin typeface="Calibri" panose="020F0502020204030204" pitchFamily="34" charset="0"/>
                <a:ea typeface="標楷體" panose="03000509000000000000" pitchFamily="65" charset="-120"/>
              </a:rPr>
              <a:t>韌體控制模組設計</a:t>
            </a:r>
          </a:p>
        </p:txBody>
      </p:sp>
      <p:sp>
        <p:nvSpPr>
          <p:cNvPr id="34" name="Google Shape;344;p37">
            <a:extLst>
              <a:ext uri="{FF2B5EF4-FFF2-40B4-BE49-F238E27FC236}">
                <a16:creationId xmlns:a16="http://schemas.microsoft.com/office/drawing/2014/main" id="{601B686C-1368-4D80-8720-979F08000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目錄</a:t>
            </a:r>
            <a:endParaRPr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35" name="副標題 8">
            <a:extLst>
              <a:ext uri="{FF2B5EF4-FFF2-40B4-BE49-F238E27FC236}">
                <a16:creationId xmlns:a16="http://schemas.microsoft.com/office/drawing/2014/main" id="{0C3D7C32-B671-4D72-868F-82DCBCE7F0FF}"/>
              </a:ext>
            </a:extLst>
          </p:cNvPr>
          <p:cNvSpPr txBox="1">
            <a:spLocks/>
          </p:cNvSpPr>
          <p:nvPr/>
        </p:nvSpPr>
        <p:spPr>
          <a:xfrm>
            <a:off x="1672519" y="3883285"/>
            <a:ext cx="2330520" cy="5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zh-TW" altLang="en-US" sz="1600">
                <a:latin typeface="Calibri" panose="020F0502020204030204" pitchFamily="34" charset="0"/>
                <a:ea typeface="標楷體" panose="03000509000000000000" pitchFamily="65" charset="-120"/>
              </a:rPr>
              <a:t>進階驗證測試項目</a:t>
            </a:r>
          </a:p>
        </p:txBody>
      </p:sp>
    </p:spTree>
    <p:extLst>
      <p:ext uri="{BB962C8B-B14F-4D97-AF65-F5344CB8AC3E}">
        <p14:creationId xmlns:p14="http://schemas.microsoft.com/office/powerpoint/2010/main" val="3456255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56C87FBA-0246-4802-B12D-2A1C00380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54" y="427104"/>
            <a:ext cx="8784492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Enable Reset (66h) 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D32CF9-2C23-42E8-8BB7-5577AE1C3A9C}"/>
              </a:ext>
            </a:extLst>
          </p:cNvPr>
          <p:cNvSpPr/>
          <p:nvPr/>
        </p:nvSpPr>
        <p:spPr>
          <a:xfrm>
            <a:off x="1511996" y="2751475"/>
            <a:ext cx="6120000" cy="10810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66h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 Enable Reset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結束第一階段通訊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等待至少 </a:t>
            </a:r>
            <a:r>
              <a:rPr lang="en-US" altLang="zh-TW" sz="1100" b="1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tCS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(CS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拉高間隔時間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23BAF8-2004-43F3-BC89-2F195AEB5F7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96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56C87FBA-0246-4802-B12D-2A1C00380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54" y="427104"/>
            <a:ext cx="8784492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Reset Device (99h)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D32CF9-2C23-42E8-8BB7-5577AE1C3A9C}"/>
              </a:ext>
            </a:extLst>
          </p:cNvPr>
          <p:cNvSpPr/>
          <p:nvPr/>
        </p:nvSpPr>
        <p:spPr>
          <a:xfrm>
            <a:off x="1511996" y="2751475"/>
            <a:ext cx="6120000" cy="13349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啟動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通訊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99h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Reset Device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結束第二階段通訊並啟動重置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裝置狀態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等待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tRST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約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5µs ~ 500µs)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內部執行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Reset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，直到完成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Reset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4EC0EE-ECFD-4635-A52E-F18973BD73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96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4997195C-E358-48E4-89F8-4E687DB43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Read JEDEC ID (9Fh)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BE27A3-8931-4FEF-A89C-123D14D83CF4}"/>
              </a:ext>
            </a:extLst>
          </p:cNvPr>
          <p:cNvSpPr/>
          <p:nvPr/>
        </p:nvSpPr>
        <p:spPr>
          <a:xfrm>
            <a:off x="1512000" y="2751475"/>
            <a:ext cx="6120000" cy="15888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9Fh ( Read JEDEC ID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[CLK]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個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Clocks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：等待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準備輸出資料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接收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Manufacturer ID (8 bit)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第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1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Byte (0xEF)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接收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Device ID (16 bit)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第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與第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個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Byte (0xAA22)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(0x22)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High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：結束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0E460F-3D02-4FD2-8534-BA3D24C2CF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5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F5CFF6C9-3EE1-4A8C-88AA-B89E4990C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Read Status Register (0Fh / 05h)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0FE034-8FB4-4DC2-86D2-02FB595399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71750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F5CFF6C9-3EE1-4A8C-88AA-B89E4990C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Read Status Register (0Fh / 05h)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62FE67-7B46-47BD-98C2-33061373A5F8}"/>
              </a:ext>
            </a:extLst>
          </p:cNvPr>
          <p:cNvSpPr/>
          <p:nvPr/>
        </p:nvSpPr>
        <p:spPr>
          <a:xfrm>
            <a:off x="1512000" y="951475"/>
            <a:ext cx="6120000" cy="38740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(0x0F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或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0x05)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讀取狀態暫存器指令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05h ( Read Status Register )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僅能讀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0Fh ( Enhanced Read Status Register ) : Enhanced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，可搭配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 Address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選擇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SR1/SR2/SR3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8-bit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狀態暫存器位址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(SR Address)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指定讀取的暫存器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0xA0 -&gt; Status Register 1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0xB0 -&gt; Status Register 2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0xC0 -&gt; Status Register 3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4.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接收狀態暫存器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(SR Value [7:0])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Bit[0] = OIP (Operation In Progress ) : 0 = Ready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1 = Busy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Bit[1] = WEL (Write Enable Latch ) : 1 =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可寫入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Bit[2] = Erase Fail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Bit[3] = Program Fail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Bit[4~6] = ECC Status</a:t>
            </a:r>
          </a:p>
          <a:p>
            <a:pPr>
              <a:lnSpc>
                <a:spcPct val="150000"/>
              </a:lnSpc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5.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</a:p>
        </p:txBody>
      </p:sp>
    </p:spTree>
    <p:extLst>
      <p:ext uri="{BB962C8B-B14F-4D97-AF65-F5344CB8AC3E}">
        <p14:creationId xmlns:p14="http://schemas.microsoft.com/office/powerpoint/2010/main" val="90428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F5CFF6C9-3EE1-4A8C-88AA-B89E4990C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Write Status Register (1Fh / 01h)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943ABF-F802-44D2-AFE1-5F93558046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71750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F5CFF6C9-3EE1-4A8C-88AA-B89E4990C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737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Write Status Register (1Fh / 01h)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4EC4E8-0CC2-4082-91D7-FE0A9ECA8504}"/>
              </a:ext>
            </a:extLst>
          </p:cNvPr>
          <p:cNvSpPr/>
          <p:nvPr/>
        </p:nvSpPr>
        <p:spPr>
          <a:xfrm>
            <a:off x="1512000" y="978108"/>
            <a:ext cx="6120000" cy="3366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01h : Lenacy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，僅寫入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01F : Enhanced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，可選擇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 ~ SR3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3.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發送狀態暫存器位址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Status Register Address (8-bit)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0xA0 -&gt;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Status Register 1 ( BP[3:0], TB, SRP, WEL 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0xB0 -&gt; Status Register 2 ( ECC-E, OTP-L, OTP-E, SR1-L 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0xC0 -&gt; Status Register 3 ( WP-E, I/O Mode )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4.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傳送欲寫入的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資料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(SR Value [7:0])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Bit[0] = OIP  -&gt; Read Only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Bit[1] = WEL -&gt; Write Enable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每次寫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之前需用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06h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開啟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寫後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WEL = 0 )</a:t>
            </a:r>
          </a:p>
          <a:p>
            <a:pPr>
              <a:lnSpc>
                <a:spcPct val="150000"/>
              </a:lnSpc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5.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6. 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無資料輸出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  <a:endParaRPr lang="zh-TW" altLang="en-US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94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Write Enable (06h)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504AFA-6A38-4F08-ADF6-481F38C6B800}"/>
              </a:ext>
            </a:extLst>
          </p:cNvPr>
          <p:cNvSpPr/>
          <p:nvPr/>
        </p:nvSpPr>
        <p:spPr>
          <a:xfrm>
            <a:off x="1512000" y="2751475"/>
            <a:ext cx="6120000" cy="18427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06h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僅發送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06h (1 Bytes)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，不附帶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Address / Data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3.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SR1[1] ( WEL ) = 1 -&gt;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開啟寫入權限</a:t>
            </a:r>
            <a:endParaRPr lang="de-DE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允許 </a:t>
            </a: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Program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Block Erase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Write Status Register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4.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無資料輸出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957DC7-ED1B-43BD-A08A-73F637B208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Write Disable (04h)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5A2FC5-EE97-43EA-87F7-AD1F859CBAE8}"/>
              </a:ext>
            </a:extLst>
          </p:cNvPr>
          <p:cNvSpPr/>
          <p:nvPr/>
        </p:nvSpPr>
        <p:spPr>
          <a:xfrm>
            <a:off x="1512000" y="2751475"/>
            <a:ext cx="6120000" cy="18427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04h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僅發送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04h (1 Bytes)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，不附帶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Address / Data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3.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de-DE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SR1[1]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WEL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  <a:r>
              <a:rPr lang="de-DE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=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0 -&gt;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關閉寫入權限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防止非預期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Program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Erase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操作</a:t>
            </a:r>
            <a:endParaRPr lang="de-DE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4.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無資料輸出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FECE5D-2743-467F-85DA-9FC146BD5B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6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128KB Block Erase (D8h)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B63167-3884-4AB4-9A0F-D81DBD1D59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71750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4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0AB2B-31E5-46E6-A4D3-29649272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300" y="2173898"/>
            <a:ext cx="7199400" cy="795704"/>
          </a:xfrm>
        </p:spPr>
        <p:txBody>
          <a:bodyPr/>
          <a:lstStyle/>
          <a:p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428848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128KB Block Erase (D8h)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47C933-455D-4F04-AD21-80BD031F74CF}"/>
              </a:ext>
            </a:extLst>
          </p:cNvPr>
          <p:cNvSpPr/>
          <p:nvPr/>
        </p:nvSpPr>
        <p:spPr>
          <a:xfrm>
            <a:off x="1512000" y="951475"/>
            <a:ext cx="6120000" cy="3112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[Write Enable (06h)]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須先執行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Write Enable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，否則無法進行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Block Erase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D8h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24 bit Page Address [23:0]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對應要擦除的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Block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 Block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內任一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位址即可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)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指令，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開始進行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Block Erase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無資料輸出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擦除期間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擦除期間可透過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Status Register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訪問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OIP ( BUSY ) bit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擦除完成後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OIP = 0 (Ready)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WEL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自動清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Erase Fail -&gt;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E_FAIL bit = 1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若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Block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處於被保護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-&gt;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Erase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不會執行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518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508" y="405682"/>
            <a:ext cx="8478982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Load Program Data (02h)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Random Load Program Data (84h)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E6B0C1-5DFB-409D-8252-BD83C76D91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99" y="951750"/>
            <a:ext cx="61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Load Program Data (02h)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9031CD-A2C4-48AA-A5BA-3B6559AFCA4D}"/>
              </a:ext>
            </a:extLst>
          </p:cNvPr>
          <p:cNvSpPr/>
          <p:nvPr/>
        </p:nvSpPr>
        <p:spPr>
          <a:xfrm>
            <a:off x="1512000" y="951475"/>
            <a:ext cx="6120000" cy="41287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[Write Enable]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必須先設定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WEL = 1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，否則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不接受寫入指令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02h (Load Program Data )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4.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只使用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CA[11:0] (12 Bits)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5. 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Data0 - DataN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最大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2176 Bytes)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ECC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 2176 Bytes (2112 Data + 64 ECC)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ECC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關閉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 2240 Bytes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全可用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超過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2176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Bytes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，多餘的部份被丟棄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6. [/CS] High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指令，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暫存於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7. [DO(IO1)] High 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</a:p>
          <a:p>
            <a:pPr>
              <a:lnSpc>
                <a:spcPct val="150000"/>
              </a:lnSpc>
            </a:pP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特點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每次呼叫會清空整個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空白區填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0xFF)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一般用於整頁寫入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必須搭配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Program Execute (10h)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，資料才會真正寫入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3320315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Random Load Program Data (84h)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9031CD-A2C4-48AA-A5BA-3B6559AFCA4D}"/>
              </a:ext>
            </a:extLst>
          </p:cNvPr>
          <p:cNvSpPr/>
          <p:nvPr/>
        </p:nvSpPr>
        <p:spPr>
          <a:xfrm>
            <a:off x="1512000" y="951475"/>
            <a:ext cx="6120000" cy="4127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[Write Enable]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必須先設定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WEL = 1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，否則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不接受寫入指令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84h ( Random Load Program Data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只使用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CA[11:0] (12 Bits)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5. [DI(IO0)]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Data0 - DataN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長度自由決定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允許部份更新，但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 Column_addr + len ) &lt;= 2176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超過範圍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-&gt;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多餘部分被丟棄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6. [/CS] High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指令，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暫存於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</a:t>
            </a:r>
          </a:p>
          <a:p>
            <a:pPr>
              <a:lnSpc>
                <a:spcPct val="150000"/>
              </a:lnSpc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7. [DO(IO1)] High 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保持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</a:p>
          <a:p>
            <a:pPr>
              <a:lnSpc>
                <a:spcPct val="150000"/>
              </a:lnSpc>
            </a:pP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功能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不會清空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，僅更新指定區域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可呼叫多次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不同欄位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一般用於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Spare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區寫入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Metadata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更新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Partial Page Write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必須搭配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Program Execute (10h)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，資料才會真正寫入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3597139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840" y="357116"/>
            <a:ext cx="7704000" cy="525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Program Execute (10h)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8DB630-558F-46D2-955B-4F80951B9F65}"/>
              </a:ext>
            </a:extLst>
          </p:cNvPr>
          <p:cNvSpPr/>
          <p:nvPr/>
        </p:nvSpPr>
        <p:spPr>
          <a:xfrm>
            <a:off x="1512000" y="2682895"/>
            <a:ext cx="6120000" cy="23513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10h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Program Execute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Address [23:0]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指定目標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Physical Page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通訊，開始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Self-timed Program ( tPP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無資料輸出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寫入完成後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必須檢查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P_FAIL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以確認寫入是否成功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Sequential Programming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不可跳頁寫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低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-&gt;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高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]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不可跨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Plane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寫入，同一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plane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不可對不同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plane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寫入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F086FA-C49E-4C20-9D96-8C27EDC10F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88289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3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614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Page Data Read (13h)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633F68-44FA-47E7-A649-D4902720AC4A}"/>
              </a:ext>
            </a:extLst>
          </p:cNvPr>
          <p:cNvSpPr/>
          <p:nvPr/>
        </p:nvSpPr>
        <p:spPr>
          <a:xfrm>
            <a:off x="1512000" y="2690515"/>
            <a:ext cx="6120000" cy="23513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指令通訊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13h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Data Read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Address [23:0]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讀取目標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通訊，開始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Self-timed Page Read (tRD)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保持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High Impedance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無資料輸出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期間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BUSY / OIP = 1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完成後到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，代表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已搬入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Page Buffer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內最多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2176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Bytes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資料可用，後續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需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透過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Data (0x03)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或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Fast Read (0x0B)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取出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必須等待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OIP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清除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Ready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才能進行後續讀取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搭配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/ Fast Raed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讀取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Main Data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或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Spare Data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08E2F-6F0D-4597-B73D-6092EAA104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89051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Read Data (03h)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- Buffer Read Mode (BUF = 1)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781B46-941C-4A05-A6C9-C673BF839F18}"/>
              </a:ext>
            </a:extLst>
          </p:cNvPr>
          <p:cNvSpPr/>
          <p:nvPr/>
        </p:nvSpPr>
        <p:spPr>
          <a:xfrm>
            <a:off x="1512000" y="2751475"/>
            <a:ext cx="6120000" cy="2097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03h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Data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指定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內起始位址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Clocks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等待暫存器準備資料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輸出資料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從指定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開始，持續輸出資料</a:t>
            </a:r>
            <a:endParaRPr lang="en-US" altLang="zh-TW" sz="1100" b="1" cap="none" spc="0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 bit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BUF = 1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僅限單一 </a:t>
            </a:r>
            <a:r>
              <a:rPr lang="en-US" altLang="zh-TW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</a:t>
            </a:r>
            <a:r>
              <a:rPr lang="zh-TW" altLang="en-US" sz="1100" b="1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內部讀取 </a:t>
            </a:r>
            <a:r>
              <a:rPr lang="en-US" altLang="zh-TW" sz="1100" b="1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適合隨機讀取 </a:t>
            </a:r>
            <a:r>
              <a:rPr lang="en-US" altLang="zh-TW" sz="1100" b="1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8527F6-22BC-4493-AE88-9031638AA5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Read Data (03h) - Sequential Read Mode (BUF = 0)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BA7185-73CB-4EE4-A89D-A98C02450676}"/>
              </a:ext>
            </a:extLst>
          </p:cNvPr>
          <p:cNvSpPr/>
          <p:nvPr/>
        </p:nvSpPr>
        <p:spPr>
          <a:xfrm>
            <a:off x="1512000" y="2751475"/>
            <a:ext cx="6120000" cy="18427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03h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Data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24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Clocks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無需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輸出資料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開始，連續讀，跨頁自動接續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24 bit Dummy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BUF = 0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可跨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，連續讀整個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</a:t>
            </a:r>
            <a:r>
              <a:rPr lang="zh-TW" altLang="en-US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適合大範圍資料讀取 </a:t>
            </a:r>
            <a:r>
              <a:rPr lang="en-US" altLang="zh-TW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3FB730-194E-4A61-B367-A3B017283D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1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Fast Read (0Bh)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–</a:t>
            </a:r>
            <a:r>
              <a:rPr lang="zh-TW" altLang="en-US" sz="25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500">
                <a:latin typeface="Calibri" panose="020F0502020204030204" pitchFamily="34" charset="0"/>
                <a:ea typeface="標楷體" panose="03000509000000000000" pitchFamily="65" charset="-120"/>
              </a:rPr>
              <a:t>Buffer Read Mode (BUF = 1)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F5230E-6E66-441E-9D0D-86737B703F70}"/>
              </a:ext>
            </a:extLst>
          </p:cNvPr>
          <p:cNvSpPr/>
          <p:nvPr/>
        </p:nvSpPr>
        <p:spPr>
          <a:xfrm>
            <a:off x="1512000" y="2751475"/>
            <a:ext cx="6120000" cy="2097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：啟動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發送指令碼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0Bh ( Fast Read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指定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起始位址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8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Clocks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等待內部準備資料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從指定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開始，持續輸出直到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結尾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：結束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= 8 bit (1 Byte)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適合</a:t>
            </a:r>
            <a:r>
              <a:rPr lang="zh-TW" altLang="en-US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隨機讀取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(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任意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開始讀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311BB8-9C87-4F70-96DA-3069485744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7104"/>
            <a:ext cx="770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 pitchFamily="34" charset="0"/>
                <a:ea typeface="標楷體" panose="03000509000000000000" pitchFamily="65" charset="-120"/>
              </a:rPr>
              <a:t>Fast Read (0Bh) – Sequential Read Mode (BUF = 0)</a:t>
            </a:r>
            <a:endParaRPr sz="25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CC9A9E-AC84-4884-9681-8851F9DF4A73}"/>
              </a:ext>
            </a:extLst>
          </p:cNvPr>
          <p:cNvSpPr/>
          <p:nvPr/>
        </p:nvSpPr>
        <p:spPr>
          <a:xfrm>
            <a:off x="1512000" y="2751475"/>
            <a:ext cx="6120000" cy="2096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0Bh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Fast Read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資料會從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開頭開始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32 Dummy Clocks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進入順序讀模式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起始位址開始，讀完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後自動進入下一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，支援跨頁連續讀取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= 32 bit (4 Bytes)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適合</a:t>
            </a:r>
            <a:r>
              <a:rPr lang="zh-TW" altLang="en-US" sz="1100" b="1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大範圍連續讀取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忽略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，固定從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開頭輸出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C52E04-3A26-42A0-A9E2-4733D0EC1AF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B6C21277-A57D-4670-ACB8-A711D74A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6" y="73679"/>
            <a:ext cx="7697100" cy="558450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Read/Program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87EC53-E6D6-4404-92E7-6F9524B6818D}"/>
              </a:ext>
            </a:extLst>
          </p:cNvPr>
          <p:cNvGrpSpPr/>
          <p:nvPr/>
        </p:nvGrpSpPr>
        <p:grpSpPr>
          <a:xfrm>
            <a:off x="963341" y="735538"/>
            <a:ext cx="7217318" cy="4265669"/>
            <a:chOff x="1301531" y="721542"/>
            <a:chExt cx="7217318" cy="4265669"/>
          </a:xfrm>
        </p:grpSpPr>
        <p:sp>
          <p:nvSpPr>
            <p:cNvPr id="60" name="流程圖: 結束點 59">
              <a:extLst>
                <a:ext uri="{FF2B5EF4-FFF2-40B4-BE49-F238E27FC236}">
                  <a16:creationId xmlns:a16="http://schemas.microsoft.com/office/drawing/2014/main" id="{C4A4CAA2-BDBE-484D-A139-BF02AE4161A9}"/>
                </a:ext>
              </a:extLst>
            </p:cNvPr>
            <p:cNvSpPr/>
            <p:nvPr/>
          </p:nvSpPr>
          <p:spPr>
            <a:xfrm>
              <a:off x="1393659" y="1577334"/>
              <a:ext cx="17964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Power on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1" name="流程圖: 程序 60">
              <a:extLst>
                <a:ext uri="{FF2B5EF4-FFF2-40B4-BE49-F238E27FC236}">
                  <a16:creationId xmlns:a16="http://schemas.microsoft.com/office/drawing/2014/main" id="{D759745B-AF49-4FA6-B6F0-683572539570}"/>
                </a:ext>
              </a:extLst>
            </p:cNvPr>
            <p:cNvSpPr/>
            <p:nvPr/>
          </p:nvSpPr>
          <p:spPr>
            <a:xfrm>
              <a:off x="1393659" y="212263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Reset (66h + 99h)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EEE64C20-322C-4629-8A7A-5731FFDA8D7B}"/>
                </a:ext>
              </a:extLst>
            </p:cNvPr>
            <p:cNvSpPr/>
            <p:nvPr/>
          </p:nvSpPr>
          <p:spPr>
            <a:xfrm>
              <a:off x="1393659" y="266794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1A952F5F-2209-4088-8E33-65101533690E}"/>
                </a:ext>
              </a:extLst>
            </p:cNvPr>
            <p:cNvSpPr/>
            <p:nvPr/>
          </p:nvSpPr>
          <p:spPr>
            <a:xfrm>
              <a:off x="1393659" y="321721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SR3[2] = E_Fail ?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1347F1D4-0BCD-4B45-BFBC-75B54D7A7F72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2291859" y="1919334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CA971CC9-A84A-4EE7-9968-E5FBC1BA09DA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>
              <a:off x="2291859" y="2464638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E6994E49-152A-4046-A25E-D0B0F9C3C34D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>
              <a:off x="2291859" y="3009942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流程圖: 決策 66">
              <a:extLst>
                <a:ext uri="{FF2B5EF4-FFF2-40B4-BE49-F238E27FC236}">
                  <a16:creationId xmlns:a16="http://schemas.microsoft.com/office/drawing/2014/main" id="{341BF1DF-1281-434B-9B21-E05D35ABFFB3}"/>
                </a:ext>
              </a:extLst>
            </p:cNvPr>
            <p:cNvSpPr/>
            <p:nvPr/>
          </p:nvSpPr>
          <p:spPr>
            <a:xfrm>
              <a:off x="5699648" y="2446486"/>
              <a:ext cx="1764000" cy="654538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Compare Page 0 Data (Expect = 0xAA pattern ?)</a:t>
              </a:r>
            </a:p>
          </p:txBody>
        </p:sp>
        <p:sp>
          <p:nvSpPr>
            <p:cNvPr id="68" name="流程圖: 程序 67">
              <a:extLst>
                <a:ext uri="{FF2B5EF4-FFF2-40B4-BE49-F238E27FC236}">
                  <a16:creationId xmlns:a16="http://schemas.microsoft.com/office/drawing/2014/main" id="{D85368A2-2998-41F5-996D-935ACE633475}"/>
                </a:ext>
              </a:extLst>
            </p:cNvPr>
            <p:cNvSpPr/>
            <p:nvPr/>
          </p:nvSpPr>
          <p:spPr>
            <a:xfrm>
              <a:off x="7231224" y="3046421"/>
              <a:ext cx="1189326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Error Byte Index</a:t>
              </a:r>
            </a:p>
          </p:txBody>
        </p:sp>
        <p:sp>
          <p:nvSpPr>
            <p:cNvPr id="69" name="流程圖: 程序 68">
              <a:extLst>
                <a:ext uri="{FF2B5EF4-FFF2-40B4-BE49-F238E27FC236}">
                  <a16:creationId xmlns:a16="http://schemas.microsoft.com/office/drawing/2014/main" id="{F7F0D60E-F2BF-478B-8D62-66F33D7C00D8}"/>
                </a:ext>
              </a:extLst>
            </p:cNvPr>
            <p:cNvSpPr/>
            <p:nvPr/>
          </p:nvSpPr>
          <p:spPr>
            <a:xfrm>
              <a:off x="5699648" y="4025053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</a:p>
          </p:txBody>
        </p:sp>
        <p:sp>
          <p:nvSpPr>
            <p:cNvPr id="70" name="流程圖: 結束點 69">
              <a:extLst>
                <a:ext uri="{FF2B5EF4-FFF2-40B4-BE49-F238E27FC236}">
                  <a16:creationId xmlns:a16="http://schemas.microsoft.com/office/drawing/2014/main" id="{575D25F2-5F9C-48EC-A231-7B1AC2A17FD8}"/>
                </a:ext>
              </a:extLst>
            </p:cNvPr>
            <p:cNvSpPr/>
            <p:nvPr/>
          </p:nvSpPr>
          <p:spPr>
            <a:xfrm>
              <a:off x="5699648" y="4528814"/>
              <a:ext cx="17640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Finish Test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71" name="流程圖: 程序 70">
              <a:extLst>
                <a:ext uri="{FF2B5EF4-FFF2-40B4-BE49-F238E27FC236}">
                  <a16:creationId xmlns:a16="http://schemas.microsoft.com/office/drawing/2014/main" id="{DA5CB54F-76AE-424D-8B24-6B1146E1B215}"/>
                </a:ext>
              </a:extLst>
            </p:cNvPr>
            <p:cNvSpPr/>
            <p:nvPr/>
          </p:nvSpPr>
          <p:spPr>
            <a:xfrm>
              <a:off x="5699648" y="3521292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ECC Result</a:t>
              </a: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4412A1E8-8DEE-4563-808C-4E3FC4FB971A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>
              <a:off x="6581648" y="3863292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DFC6A923-285A-4807-AD07-EA8DB052B676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>
              <a:off x="6581648" y="4367053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流程圖: 程序 73">
              <a:extLst>
                <a:ext uri="{FF2B5EF4-FFF2-40B4-BE49-F238E27FC236}">
                  <a16:creationId xmlns:a16="http://schemas.microsoft.com/office/drawing/2014/main" id="{3C6AD162-1D50-4FCC-8613-D9C0EFF7C9F2}"/>
                </a:ext>
              </a:extLst>
            </p:cNvPr>
            <p:cNvSpPr/>
            <p:nvPr/>
          </p:nvSpPr>
          <p:spPr>
            <a:xfrm>
              <a:off x="1301531" y="1514576"/>
              <a:ext cx="1996649" cy="267959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75" name="流程圖: 程序 74">
              <a:extLst>
                <a:ext uri="{FF2B5EF4-FFF2-40B4-BE49-F238E27FC236}">
                  <a16:creationId xmlns:a16="http://schemas.microsoft.com/office/drawing/2014/main" id="{6F37D9F1-BB08-4812-8E86-BC4A1D122533}"/>
                </a:ext>
              </a:extLst>
            </p:cNvPr>
            <p:cNvSpPr/>
            <p:nvPr/>
          </p:nvSpPr>
          <p:spPr>
            <a:xfrm>
              <a:off x="3631181" y="799161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Load Program Data (02h)</a:t>
              </a:r>
              <a:b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</a:br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Program Execute (10h)</a:t>
              </a:r>
            </a:p>
          </p:txBody>
        </p:sp>
        <p:sp>
          <p:nvSpPr>
            <p:cNvPr id="76" name="流程圖: 程序 75">
              <a:extLst>
                <a:ext uri="{FF2B5EF4-FFF2-40B4-BE49-F238E27FC236}">
                  <a16:creationId xmlns:a16="http://schemas.microsoft.com/office/drawing/2014/main" id="{A582BB80-852E-4B43-A002-7D5CAB56B53D}"/>
                </a:ext>
              </a:extLst>
            </p:cNvPr>
            <p:cNvSpPr/>
            <p:nvPr/>
          </p:nvSpPr>
          <p:spPr>
            <a:xfrm>
              <a:off x="3631182" y="189449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Page Data Read (13h)</a:t>
              </a:r>
            </a:p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Read Data (03h)</a:t>
              </a:r>
            </a:p>
          </p:txBody>
        </p:sp>
        <p:sp>
          <p:nvSpPr>
            <p:cNvPr id="77" name="流程圖: 程序 76">
              <a:extLst>
                <a:ext uri="{FF2B5EF4-FFF2-40B4-BE49-F238E27FC236}">
                  <a16:creationId xmlns:a16="http://schemas.microsoft.com/office/drawing/2014/main" id="{F5FB1DEE-E2C1-46FF-AB9B-5159B83F62D8}"/>
                </a:ext>
              </a:extLst>
            </p:cNvPr>
            <p:cNvSpPr/>
            <p:nvPr/>
          </p:nvSpPr>
          <p:spPr>
            <a:xfrm>
              <a:off x="3631181" y="134918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Program Fail </a:t>
              </a:r>
            </a:p>
          </p:txBody>
        </p:sp>
        <p:sp>
          <p:nvSpPr>
            <p:cNvPr id="78" name="流程圖: 程序 77">
              <a:extLst>
                <a:ext uri="{FF2B5EF4-FFF2-40B4-BE49-F238E27FC236}">
                  <a16:creationId xmlns:a16="http://schemas.microsoft.com/office/drawing/2014/main" id="{8153FBB9-22B1-4B0B-A2E1-0AC02FAB58B8}"/>
                </a:ext>
              </a:extLst>
            </p:cNvPr>
            <p:cNvSpPr/>
            <p:nvPr/>
          </p:nvSpPr>
          <p:spPr>
            <a:xfrm>
              <a:off x="3631181" y="244376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(ECC[5:4]) </a:t>
              </a:r>
            </a:p>
          </p:txBody>
        </p:sp>
        <p:sp>
          <p:nvSpPr>
            <p:cNvPr id="79" name="流程圖: 程序 78">
              <a:extLst>
                <a:ext uri="{FF2B5EF4-FFF2-40B4-BE49-F238E27FC236}">
                  <a16:creationId xmlns:a16="http://schemas.microsoft.com/office/drawing/2014/main" id="{3E94D90A-4967-4BCE-97D8-6F35FA0DC98C}"/>
                </a:ext>
              </a:extLst>
            </p:cNvPr>
            <p:cNvSpPr/>
            <p:nvPr/>
          </p:nvSpPr>
          <p:spPr>
            <a:xfrm>
              <a:off x="3544712" y="721542"/>
              <a:ext cx="4974137" cy="426566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0" name="流程圖: 資料 79">
              <a:extLst>
                <a:ext uri="{FF2B5EF4-FFF2-40B4-BE49-F238E27FC236}">
                  <a16:creationId xmlns:a16="http://schemas.microsoft.com/office/drawing/2014/main" id="{D97F62FC-2C1B-4379-91CA-E7865E419F8D}"/>
                </a:ext>
              </a:extLst>
            </p:cNvPr>
            <p:cNvSpPr/>
            <p:nvPr/>
          </p:nvSpPr>
          <p:spPr>
            <a:xfrm>
              <a:off x="1393659" y="3766486"/>
              <a:ext cx="1796400" cy="342000"/>
            </a:xfrm>
            <a:prstGeom prst="flowChartInputOutpu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Prepare Pattern Buffer (0xAA)</a:t>
              </a:r>
            </a:p>
          </p:txBody>
        </p: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E8BE05E-A6D0-4D4B-BD90-D1CA2DF945D1}"/>
                </a:ext>
              </a:extLst>
            </p:cNvPr>
            <p:cNvCxnSpPr>
              <a:cxnSpLocks/>
              <a:stCxn id="63" idx="2"/>
              <a:endCxn id="80" idx="1"/>
            </p:cNvCxnSpPr>
            <p:nvPr/>
          </p:nvCxnSpPr>
          <p:spPr>
            <a:xfrm>
              <a:off x="2291859" y="3559214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CD6F5B51-3C84-4305-B2D4-06A426092DAC}"/>
                </a:ext>
              </a:extLst>
            </p:cNvPr>
            <p:cNvCxnSpPr>
              <a:cxnSpLocks/>
              <a:stCxn id="67" idx="2"/>
              <a:endCxn id="71" idx="0"/>
            </p:cNvCxnSpPr>
            <p:nvPr/>
          </p:nvCxnSpPr>
          <p:spPr>
            <a:xfrm>
              <a:off x="6581648" y="3101024"/>
              <a:ext cx="0" cy="4202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接點: 肘形 92">
              <a:extLst>
                <a:ext uri="{FF2B5EF4-FFF2-40B4-BE49-F238E27FC236}">
                  <a16:creationId xmlns:a16="http://schemas.microsoft.com/office/drawing/2014/main" id="{A8CBD17B-F44B-4D76-A7F0-65DC70633FF7}"/>
                </a:ext>
              </a:extLst>
            </p:cNvPr>
            <p:cNvCxnSpPr>
              <a:cxnSpLocks/>
              <a:stCxn id="67" idx="3"/>
              <a:endCxn id="68" idx="0"/>
            </p:cNvCxnSpPr>
            <p:nvPr/>
          </p:nvCxnSpPr>
          <p:spPr>
            <a:xfrm>
              <a:off x="7463648" y="2773755"/>
              <a:ext cx="362239" cy="27266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接點: 肘形 93">
              <a:extLst>
                <a:ext uri="{FF2B5EF4-FFF2-40B4-BE49-F238E27FC236}">
                  <a16:creationId xmlns:a16="http://schemas.microsoft.com/office/drawing/2014/main" id="{5A3A7756-F24A-4FD4-ACD5-26830DAB5B91}"/>
                </a:ext>
              </a:extLst>
            </p:cNvPr>
            <p:cNvCxnSpPr>
              <a:cxnSpLocks/>
              <a:stCxn id="68" idx="2"/>
              <a:endCxn id="70" idx="3"/>
            </p:cNvCxnSpPr>
            <p:nvPr/>
          </p:nvCxnSpPr>
          <p:spPr>
            <a:xfrm rot="5400000">
              <a:off x="6989072" y="3862998"/>
              <a:ext cx="1311393" cy="36223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933BB89C-6B96-4AB4-B4C6-A49F928578D3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>
              <a:off x="4529381" y="1141161"/>
              <a:ext cx="0" cy="2080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5F59D2A6-26B1-44A0-95A2-EFD8003B7839}"/>
                </a:ext>
              </a:extLst>
            </p:cNvPr>
            <p:cNvCxnSpPr>
              <a:cxnSpLocks/>
              <a:stCxn id="77" idx="2"/>
              <a:endCxn id="76" idx="0"/>
            </p:cNvCxnSpPr>
            <p:nvPr/>
          </p:nvCxnSpPr>
          <p:spPr>
            <a:xfrm>
              <a:off x="4529381" y="1691188"/>
              <a:ext cx="1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2E9A2292-D108-4877-BA1E-C3680D17D63F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 flipH="1">
              <a:off x="4529381" y="2236492"/>
              <a:ext cx="1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接點: 肘形 97">
              <a:extLst>
                <a:ext uri="{FF2B5EF4-FFF2-40B4-BE49-F238E27FC236}">
                  <a16:creationId xmlns:a16="http://schemas.microsoft.com/office/drawing/2014/main" id="{33FFE485-4CAE-49CF-B3A8-04E2B1DA70B1}"/>
                </a:ext>
              </a:extLst>
            </p:cNvPr>
            <p:cNvCxnSpPr>
              <a:cxnSpLocks/>
              <a:stCxn id="78" idx="3"/>
              <a:endCxn id="67" idx="0"/>
            </p:cNvCxnSpPr>
            <p:nvPr/>
          </p:nvCxnSpPr>
          <p:spPr>
            <a:xfrm flipV="1">
              <a:off x="5427581" y="2446486"/>
              <a:ext cx="1154067" cy="168278"/>
            </a:xfrm>
            <a:prstGeom prst="bentConnector4">
              <a:avLst>
                <a:gd name="adj1" fmla="val 11787"/>
                <a:gd name="adj2" fmla="val 237464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9AE9DD8-421E-490F-9821-3E40AC91A529}"/>
                </a:ext>
              </a:extLst>
            </p:cNvPr>
            <p:cNvSpPr/>
            <p:nvPr/>
          </p:nvSpPr>
          <p:spPr>
            <a:xfrm>
              <a:off x="6190955" y="3224968"/>
              <a:ext cx="397866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PASS</a:t>
              </a:r>
              <a:endParaRPr lang="zh-TW" altLang="en-US" sz="800" cap="none" spc="0">
                <a:ln w="0"/>
                <a:solidFill>
                  <a:schemeClr val="accent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60614C7-A630-48D4-8546-CD3A3783A668}"/>
                </a:ext>
              </a:extLst>
            </p:cNvPr>
            <p:cNvSpPr/>
            <p:nvPr/>
          </p:nvSpPr>
          <p:spPr>
            <a:xfrm>
              <a:off x="7449841" y="2518431"/>
              <a:ext cx="333746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rgbClr val="FF000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Fail</a:t>
              </a:r>
              <a:endPara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C2DF9902-3906-4163-ACEA-7D5982816386}"/>
                </a:ext>
              </a:extLst>
            </p:cNvPr>
            <p:cNvCxnSpPr>
              <a:stCxn id="74" idx="3"/>
              <a:endCxn id="79" idx="1"/>
            </p:cNvCxnSpPr>
            <p:nvPr/>
          </p:nvCxnSpPr>
          <p:spPr>
            <a:xfrm>
              <a:off x="3298180" y="2854376"/>
              <a:ext cx="24653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3892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15" y="427104"/>
            <a:ext cx="8874369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 pitchFamily="34" charset="0"/>
                <a:ea typeface="標楷體" panose="03000509000000000000" pitchFamily="65" charset="-120"/>
              </a:rPr>
              <a:t>Fast Read with 4-Byte Address (0Ch)</a:t>
            </a:r>
            <a:r>
              <a:rPr lang="zh-TW" altLang="en-US" sz="2400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400">
                <a:latin typeface="Calibri" panose="020F0502020204030204" pitchFamily="34" charset="0"/>
                <a:ea typeface="標楷體" panose="03000509000000000000" pitchFamily="65" charset="-120"/>
              </a:rPr>
              <a:t>– Buffer Read Mode (BUF = 1)</a:t>
            </a:r>
            <a:br>
              <a:rPr lang="en-US" altLang="zh-TW" sz="2400">
                <a:latin typeface="Calibri" panose="020F0502020204030204" pitchFamily="34" charset="0"/>
                <a:ea typeface="標楷體" panose="03000509000000000000" pitchFamily="65" charset="-120"/>
              </a:rPr>
            </a:br>
            <a:endParaRPr sz="24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7F2F85-B269-4496-A482-59465D13826C}"/>
              </a:ext>
            </a:extLst>
          </p:cNvPr>
          <p:cNvSpPr/>
          <p:nvPr/>
        </p:nvSpPr>
        <p:spPr>
          <a:xfrm>
            <a:off x="1512000" y="2751475"/>
            <a:ext cx="6120000" cy="2097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0Ch ( Fast Read with 4-byte Address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指定哪個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資料位移位址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開始讀取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24 Dummy Clocks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等效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3 Bytes 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準備內部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資料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[DO (IO1)]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 :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從指定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開始輸出，持續到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結尾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= 24 bit (3 Bytes)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依賴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Buffer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，僅隨機讀取以載入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Buffer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的內容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適合隨機讀取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1341FD-261B-43A1-89CE-E7F49FE58D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1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;p36">
            <a:extLst>
              <a:ext uri="{FF2B5EF4-FFF2-40B4-BE49-F238E27FC236}">
                <a16:creationId xmlns:a16="http://schemas.microsoft.com/office/drawing/2014/main" id="{6B956F0E-9A87-4106-82D6-DA10D0FF5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7104"/>
            <a:ext cx="9144000" cy="52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 pitchFamily="34" charset="0"/>
                <a:ea typeface="標楷體" panose="03000509000000000000" pitchFamily="65" charset="-120"/>
              </a:rPr>
              <a:t>Fast Read with 4-Byte Address (0Ch) - Sequential Read Mode (BUF = 0)</a:t>
            </a:r>
            <a:endParaRPr sz="24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D5D66-09DD-4B13-B80E-1CFDB62C1D1D}"/>
              </a:ext>
            </a:extLst>
          </p:cNvPr>
          <p:cNvSpPr/>
          <p:nvPr/>
        </p:nvSpPr>
        <p:spPr>
          <a:xfrm>
            <a:off x="1512000" y="2751475"/>
            <a:ext cx="6120000" cy="2096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Low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啟動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發送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0Ch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Fast Read with 4-Byte Address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Column Address [15:0] 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僅作起始點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[DI (IO0)]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傳送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40-bit Dummy Clock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(5 Bytes)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自動順序讀模式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準備時間較長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[DO (IO1)]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輸出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Data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開頭開始輸出，跨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Page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自動連續讀取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[/CS] High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結束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SPI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傳輸</a:t>
            </a:r>
            <a:endParaRPr lang="en-US" altLang="zh-TW" sz="1100" b="1">
              <a:ln w="0"/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Dummy  = 40 bit ( 5 Bytes )</a:t>
            </a:r>
          </a:p>
          <a:p>
            <a:pPr marL="171450" indent="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不需事先載入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Buffer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，可直接從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連續讀出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適合大量資料串流讀取 </a:t>
            </a:r>
            <a:r>
              <a:rPr lang="en-US" altLang="zh-TW" sz="1100" b="1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388F54-AB03-49C7-B67E-19A8AD7902F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951475"/>
            <a:ext cx="61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0AB2B-31E5-46E6-A4D3-29649272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300" y="2173898"/>
            <a:ext cx="7199400" cy="795704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SPI NAND 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進階驗證</a:t>
            </a:r>
          </a:p>
        </p:txBody>
      </p:sp>
    </p:spTree>
    <p:extLst>
      <p:ext uri="{BB962C8B-B14F-4D97-AF65-F5344CB8AC3E}">
        <p14:creationId xmlns:p14="http://schemas.microsoft.com/office/powerpoint/2010/main" val="3638777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55460157-DB3A-48D1-8F7B-2A970C09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進階驗證測試項目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89B59A-AF33-4C2F-BC2D-C13B2A94B99F}"/>
              </a:ext>
            </a:extLst>
          </p:cNvPr>
          <p:cNvSpPr/>
          <p:nvPr/>
        </p:nvSpPr>
        <p:spPr>
          <a:xfrm>
            <a:off x="723450" y="733837"/>
            <a:ext cx="7697100" cy="421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Endurance Test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驗證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Flash Block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在規格壽命範圍內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W25N02KV : 60,000 P/E Cycles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)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是否穩定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檢查是否出現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Bit Flip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或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ECC Error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，評估資料保持與耐久度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>
              <a:lnSpc>
                <a:spcPct val="150000"/>
              </a:lnSpc>
              <a:buClr>
                <a:schemeClr val="accent1"/>
              </a:buClr>
            </a:pPr>
            <a:endParaRPr lang="en-US" altLang="zh-TW" sz="1200">
              <a:ln w="0"/>
              <a:solidFill>
                <a:schemeClr val="tx2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AutoNum type="arabicPeriod" startAt="2"/>
            </a:pP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Factory Bad Block Scan</a:t>
            </a:r>
          </a:p>
          <a:p>
            <a:pPr marL="4000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驗證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Invalid Block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管理機制是否正確運作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4000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建立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Invalid Block Table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(BBT)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，確保壞區被正確標記，避免後續誤用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>
              <a:lnSpc>
                <a:spcPct val="150000"/>
              </a:lnSpc>
              <a:buClr>
                <a:schemeClr val="accent1"/>
              </a:buClr>
            </a:pPr>
            <a:endParaRPr lang="en-US" altLang="zh-TW" sz="1200">
              <a:ln w="0"/>
              <a:solidFill>
                <a:schemeClr val="tx2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AutoNum type="arabicPeriod" startAt="3"/>
            </a:pP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Single Page Program/Read (Random Load Program)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驗證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Random Load Program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功能正確性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模擬實際應用中非連續寫入的情境，檢查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NAND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控制邏輯穩定度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>
              <a:lnSpc>
                <a:spcPct val="150000"/>
              </a:lnSpc>
              <a:buClr>
                <a:schemeClr val="accent1"/>
              </a:buClr>
            </a:pPr>
            <a:endParaRPr lang="en-US" altLang="zh-TW" sz="1200">
              <a:ln w="0"/>
              <a:solidFill>
                <a:schemeClr val="tx2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AutoNum type="arabicPeriod" startAt="4"/>
            </a:pP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Single Page Program/Read (Multiple Pattern)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驗證不同數據組合下的資料完整性與可靠性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  <a:p>
            <a:pPr marL="228600" indent="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檢查是否發生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Program Disturb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（程式干擾）或 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Read Disturb / </a:t>
            </a:r>
            <a:r>
              <a:rPr lang="zh-TW" altLang="en-US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資料干擾</a:t>
            </a:r>
            <a:r>
              <a:rPr lang="en-US" altLang="zh-TW" sz="1200">
                <a:ln w="0"/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3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標題 3">
            <a:extLst>
              <a:ext uri="{FF2B5EF4-FFF2-40B4-BE49-F238E27FC236}">
                <a16:creationId xmlns:a16="http://schemas.microsoft.com/office/drawing/2014/main" id="{1096118F-BE92-33E1-5B65-43132E0E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Endurance Test (Full Block 64 Pages P/E Cycle 60,000)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737B659F-6631-4464-B72C-FA0B3656D9BA}"/>
              </a:ext>
            </a:extLst>
          </p:cNvPr>
          <p:cNvGrpSpPr/>
          <p:nvPr/>
        </p:nvGrpSpPr>
        <p:grpSpPr>
          <a:xfrm>
            <a:off x="1348789" y="871618"/>
            <a:ext cx="6446422" cy="4031617"/>
            <a:chOff x="1369920" y="908941"/>
            <a:chExt cx="6446422" cy="4031617"/>
          </a:xfrm>
        </p:grpSpPr>
        <p:sp>
          <p:nvSpPr>
            <p:cNvPr id="65" name="流程圖: 決策 64">
              <a:extLst>
                <a:ext uri="{FF2B5EF4-FFF2-40B4-BE49-F238E27FC236}">
                  <a16:creationId xmlns:a16="http://schemas.microsoft.com/office/drawing/2014/main" id="{AB1E0E27-FE70-4E47-A8BA-422B0F4F6105}"/>
                </a:ext>
              </a:extLst>
            </p:cNvPr>
            <p:cNvSpPr/>
            <p:nvPr/>
          </p:nvSpPr>
          <p:spPr>
            <a:xfrm>
              <a:off x="3724711" y="3126114"/>
              <a:ext cx="1757799" cy="727051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Compare Page Data (Expect = 0xAA pattern ?)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6597A3EF-F939-E8CE-A621-BCA68123EF68}"/>
                </a:ext>
              </a:extLst>
            </p:cNvPr>
            <p:cNvSpPr/>
            <p:nvPr/>
          </p:nvSpPr>
          <p:spPr>
            <a:xfrm>
              <a:off x="1480591" y="2093309"/>
              <a:ext cx="1762617" cy="32122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Select Valid Block from BBT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0" name="流程圖: 結束點 29">
              <a:extLst>
                <a:ext uri="{FF2B5EF4-FFF2-40B4-BE49-F238E27FC236}">
                  <a16:creationId xmlns:a16="http://schemas.microsoft.com/office/drawing/2014/main" id="{BE3574C2-E1EF-4B5E-9261-41AF690F1C24}"/>
                </a:ext>
              </a:extLst>
            </p:cNvPr>
            <p:cNvSpPr/>
            <p:nvPr/>
          </p:nvSpPr>
          <p:spPr>
            <a:xfrm>
              <a:off x="1480591" y="1142141"/>
              <a:ext cx="1762617" cy="342504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Power on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1" name="流程圖: 程序 30">
              <a:extLst>
                <a:ext uri="{FF2B5EF4-FFF2-40B4-BE49-F238E27FC236}">
                  <a16:creationId xmlns:a16="http://schemas.microsoft.com/office/drawing/2014/main" id="{6C54BB3B-7BB4-45F7-B777-2B3231A5CCF7}"/>
                </a:ext>
              </a:extLst>
            </p:cNvPr>
            <p:cNvSpPr/>
            <p:nvPr/>
          </p:nvSpPr>
          <p:spPr>
            <a:xfrm>
              <a:off x="1480591" y="1627522"/>
              <a:ext cx="1762617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Reset (66h + 99h)</a:t>
              </a:r>
            </a:p>
          </p:txBody>
        </p:sp>
        <p:sp>
          <p:nvSpPr>
            <p:cNvPr id="35" name="流程圖: 程序 34">
              <a:extLst>
                <a:ext uri="{FF2B5EF4-FFF2-40B4-BE49-F238E27FC236}">
                  <a16:creationId xmlns:a16="http://schemas.microsoft.com/office/drawing/2014/main" id="{4AED294C-D8AF-498E-8DA4-C5EB4E033F4C}"/>
                </a:ext>
              </a:extLst>
            </p:cNvPr>
            <p:cNvSpPr/>
            <p:nvPr/>
          </p:nvSpPr>
          <p:spPr>
            <a:xfrm>
              <a:off x="3719894" y="1144801"/>
              <a:ext cx="1762616" cy="35549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Load Program Data (02h)</a:t>
              </a:r>
              <a:b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</a:br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Program Execute (10h)</a:t>
              </a:r>
            </a:p>
          </p:txBody>
        </p:sp>
        <p:sp>
          <p:nvSpPr>
            <p:cNvPr id="18" name="流程圖: 程序 17">
              <a:extLst>
                <a:ext uri="{FF2B5EF4-FFF2-40B4-BE49-F238E27FC236}">
                  <a16:creationId xmlns:a16="http://schemas.microsoft.com/office/drawing/2014/main" id="{CDA23E61-8C4D-4609-80A9-A2DDC570B045}"/>
                </a:ext>
              </a:extLst>
            </p:cNvPr>
            <p:cNvSpPr/>
            <p:nvPr/>
          </p:nvSpPr>
          <p:spPr>
            <a:xfrm>
              <a:off x="1369920" y="2559096"/>
              <a:ext cx="1974633" cy="730625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2BCB238-492E-460F-B5CC-02416B449E83}"/>
                </a:ext>
              </a:extLst>
            </p:cNvPr>
            <p:cNvSpPr/>
            <p:nvPr/>
          </p:nvSpPr>
          <p:spPr>
            <a:xfrm>
              <a:off x="1369920" y="2559096"/>
              <a:ext cx="197463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W25N02KV P/E Cycle 60,000</a:t>
              </a:r>
            </a:p>
            <a:p>
              <a:pPr algn="ctr"/>
              <a:r>
                <a:rPr lang="en-US" altLang="zh-TW" sz="80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--------</a:t>
              </a:r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- Cycle Loop Start 0 ~ 60,000 </a:t>
              </a:r>
              <a:r>
                <a:rPr lang="en-US" altLang="zh-TW" sz="80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-------</a:t>
              </a:r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--</a:t>
              </a:r>
              <a:endParaRPr lang="zh-TW" altLang="en-US" sz="800" cap="none" spc="0">
                <a:ln w="0"/>
                <a:solidFill>
                  <a:schemeClr val="accent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9" name="流程圖: 程序 68">
              <a:extLst>
                <a:ext uri="{FF2B5EF4-FFF2-40B4-BE49-F238E27FC236}">
                  <a16:creationId xmlns:a16="http://schemas.microsoft.com/office/drawing/2014/main" id="{43A01AB2-6422-41C1-981C-41A3496FC726}"/>
                </a:ext>
              </a:extLst>
            </p:cNvPr>
            <p:cNvSpPr/>
            <p:nvPr/>
          </p:nvSpPr>
          <p:spPr>
            <a:xfrm>
              <a:off x="3719894" y="1640667"/>
              <a:ext cx="1762616" cy="35549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Program Fail </a:t>
              </a:r>
            </a:p>
          </p:txBody>
        </p:sp>
        <p:sp>
          <p:nvSpPr>
            <p:cNvPr id="71" name="流程圖: 程序 70">
              <a:extLst>
                <a:ext uri="{FF2B5EF4-FFF2-40B4-BE49-F238E27FC236}">
                  <a16:creationId xmlns:a16="http://schemas.microsoft.com/office/drawing/2014/main" id="{1E54D3CF-28DF-4D17-B2E4-2D93490F9E28}"/>
                </a:ext>
              </a:extLst>
            </p:cNvPr>
            <p:cNvSpPr/>
            <p:nvPr/>
          </p:nvSpPr>
          <p:spPr>
            <a:xfrm>
              <a:off x="1475928" y="2878940"/>
              <a:ext cx="1762616" cy="343596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72" name="流程圖: 程序 71">
              <a:extLst>
                <a:ext uri="{FF2B5EF4-FFF2-40B4-BE49-F238E27FC236}">
                  <a16:creationId xmlns:a16="http://schemas.microsoft.com/office/drawing/2014/main" id="{BCFDFFB7-07FC-4C80-A90E-A53502ECC0F3}"/>
                </a:ext>
              </a:extLst>
            </p:cNvPr>
            <p:cNvSpPr/>
            <p:nvPr/>
          </p:nvSpPr>
          <p:spPr>
            <a:xfrm>
              <a:off x="3719894" y="2136533"/>
              <a:ext cx="1762616" cy="35549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Page Data Read (13h)</a:t>
              </a:r>
            </a:p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Read Data (03h)</a:t>
              </a:r>
            </a:p>
          </p:txBody>
        </p:sp>
        <p:sp>
          <p:nvSpPr>
            <p:cNvPr id="74" name="流程圖: 程序 73">
              <a:extLst>
                <a:ext uri="{FF2B5EF4-FFF2-40B4-BE49-F238E27FC236}">
                  <a16:creationId xmlns:a16="http://schemas.microsoft.com/office/drawing/2014/main" id="{755CDB5C-D041-4206-98AB-C7F2C1E21E77}"/>
                </a:ext>
              </a:extLst>
            </p:cNvPr>
            <p:cNvSpPr/>
            <p:nvPr/>
          </p:nvSpPr>
          <p:spPr>
            <a:xfrm>
              <a:off x="3719893" y="2635620"/>
              <a:ext cx="1762617" cy="348911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</a:t>
              </a:r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(ECC[5:4]) </a:t>
              </a:r>
              <a:endParaRPr lang="pt-BR" altLang="zh-TW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75" name="流程圖: 程序 74">
              <a:extLst>
                <a:ext uri="{FF2B5EF4-FFF2-40B4-BE49-F238E27FC236}">
                  <a16:creationId xmlns:a16="http://schemas.microsoft.com/office/drawing/2014/main" id="{13872851-616E-4D1D-B17B-3744D43C294A}"/>
                </a:ext>
              </a:extLst>
            </p:cNvPr>
            <p:cNvSpPr/>
            <p:nvPr/>
          </p:nvSpPr>
          <p:spPr>
            <a:xfrm>
              <a:off x="3623969" y="908941"/>
              <a:ext cx="4192373" cy="4031617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25A2F39-9D26-4975-8165-D0344381ECFD}"/>
                </a:ext>
              </a:extLst>
            </p:cNvPr>
            <p:cNvSpPr/>
            <p:nvPr/>
          </p:nvSpPr>
          <p:spPr>
            <a:xfrm>
              <a:off x="3621097" y="926697"/>
              <a:ext cx="1974633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------------</a:t>
              </a:r>
              <a:r>
                <a:rPr lang="en-US" altLang="zh-TW" sz="80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 Start </a:t>
              </a:r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Block Page 0 ~ 63 ------------</a:t>
              </a:r>
              <a:endParaRPr lang="zh-TW" altLang="en-US" sz="800" cap="none" spc="0">
                <a:ln w="0"/>
                <a:solidFill>
                  <a:schemeClr val="accent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6903A027-0ED4-40E5-AED8-3ACFDF54DEFA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2361900" y="1484645"/>
              <a:ext cx="0" cy="1428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7D60BF1B-A869-4045-B39C-D25D3650C6E8}"/>
                </a:ext>
              </a:extLst>
            </p:cNvPr>
            <p:cNvCxnSpPr>
              <a:cxnSpLocks/>
              <a:stCxn id="31" idx="2"/>
              <a:endCxn id="56" idx="0"/>
            </p:cNvCxnSpPr>
            <p:nvPr/>
          </p:nvCxnSpPr>
          <p:spPr>
            <a:xfrm>
              <a:off x="2361900" y="1948746"/>
              <a:ext cx="0" cy="144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8BB6AF6C-4C46-4AF8-A630-BC5D05DF3A30}"/>
                </a:ext>
              </a:extLst>
            </p:cNvPr>
            <p:cNvCxnSpPr>
              <a:cxnSpLocks/>
              <a:stCxn id="56" idx="2"/>
              <a:endCxn id="19" idx="0"/>
            </p:cNvCxnSpPr>
            <p:nvPr/>
          </p:nvCxnSpPr>
          <p:spPr>
            <a:xfrm flipH="1">
              <a:off x="2357237" y="2414533"/>
              <a:ext cx="4663" cy="144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流程圖: 程序 80">
              <a:extLst>
                <a:ext uri="{FF2B5EF4-FFF2-40B4-BE49-F238E27FC236}">
                  <a16:creationId xmlns:a16="http://schemas.microsoft.com/office/drawing/2014/main" id="{C0CD720D-4F54-4FEF-943F-01B01531A19E}"/>
                </a:ext>
              </a:extLst>
            </p:cNvPr>
            <p:cNvSpPr/>
            <p:nvPr/>
          </p:nvSpPr>
          <p:spPr>
            <a:xfrm>
              <a:off x="5847313" y="2947108"/>
              <a:ext cx="1762617" cy="32122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(ECC[5:4]) / Status Register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2" name="流程圖: 程序 81">
              <a:extLst>
                <a:ext uri="{FF2B5EF4-FFF2-40B4-BE49-F238E27FC236}">
                  <a16:creationId xmlns:a16="http://schemas.microsoft.com/office/drawing/2014/main" id="{EE297A6D-02CF-4547-9502-DEA405F62E28}"/>
                </a:ext>
              </a:extLst>
            </p:cNvPr>
            <p:cNvSpPr/>
            <p:nvPr/>
          </p:nvSpPr>
          <p:spPr>
            <a:xfrm>
              <a:off x="5847313" y="3421560"/>
              <a:ext cx="1762617" cy="32122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ECC_UNCORRECTABLE</a:t>
              </a:r>
            </a:p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or Data Mismatch Detected ?</a:t>
              </a:r>
            </a:p>
          </p:txBody>
        </p:sp>
        <p:sp>
          <p:nvSpPr>
            <p:cNvPr id="83" name="流程圖: 程序 82">
              <a:extLst>
                <a:ext uri="{FF2B5EF4-FFF2-40B4-BE49-F238E27FC236}">
                  <a16:creationId xmlns:a16="http://schemas.microsoft.com/office/drawing/2014/main" id="{87F1831D-C00D-4FDD-BB94-EBC64E770BAD}"/>
                </a:ext>
              </a:extLst>
            </p:cNvPr>
            <p:cNvSpPr/>
            <p:nvPr/>
          </p:nvSpPr>
          <p:spPr>
            <a:xfrm>
              <a:off x="5842495" y="3894577"/>
              <a:ext cx="1762617" cy="321224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Summary</a:t>
              </a:r>
            </a:p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( SR1 / SR2 / SR3 Dump )</a:t>
              </a:r>
            </a:p>
          </p:txBody>
        </p:sp>
        <p:sp>
          <p:nvSpPr>
            <p:cNvPr id="84" name="流程圖: 結束點 83">
              <a:extLst>
                <a:ext uri="{FF2B5EF4-FFF2-40B4-BE49-F238E27FC236}">
                  <a16:creationId xmlns:a16="http://schemas.microsoft.com/office/drawing/2014/main" id="{B9FD12A2-DF85-4C86-A31B-DC3FE2AF1A25}"/>
                </a:ext>
              </a:extLst>
            </p:cNvPr>
            <p:cNvSpPr/>
            <p:nvPr/>
          </p:nvSpPr>
          <p:spPr>
            <a:xfrm>
              <a:off x="5842494" y="4366235"/>
              <a:ext cx="1762617" cy="342504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Finish Test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5" name="流程圖: 程序 84">
              <a:extLst>
                <a:ext uri="{FF2B5EF4-FFF2-40B4-BE49-F238E27FC236}">
                  <a16:creationId xmlns:a16="http://schemas.microsoft.com/office/drawing/2014/main" id="{F2686D73-3BD5-4A0E-B29E-F70288BBE3DF}"/>
                </a:ext>
              </a:extLst>
            </p:cNvPr>
            <p:cNvSpPr/>
            <p:nvPr/>
          </p:nvSpPr>
          <p:spPr>
            <a:xfrm>
              <a:off x="5738817" y="2883284"/>
              <a:ext cx="1969970" cy="1939762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4D309AD6-FF8F-4332-8421-C1DF2118D0C4}"/>
                </a:ext>
              </a:extLst>
            </p:cNvPr>
            <p:cNvCxnSpPr>
              <a:cxnSpLocks/>
              <a:stCxn id="35" idx="2"/>
              <a:endCxn id="69" idx="0"/>
            </p:cNvCxnSpPr>
            <p:nvPr/>
          </p:nvCxnSpPr>
          <p:spPr>
            <a:xfrm>
              <a:off x="4601202" y="1500295"/>
              <a:ext cx="0" cy="140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8D50A4EA-D131-404D-8707-147C3623663B}"/>
                </a:ext>
              </a:extLst>
            </p:cNvPr>
            <p:cNvCxnSpPr>
              <a:cxnSpLocks/>
              <a:stCxn id="69" idx="2"/>
              <a:endCxn id="72" idx="0"/>
            </p:cNvCxnSpPr>
            <p:nvPr/>
          </p:nvCxnSpPr>
          <p:spPr>
            <a:xfrm>
              <a:off x="4601202" y="1996161"/>
              <a:ext cx="0" cy="140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09A7033D-D032-4DB4-B078-65610A37892A}"/>
                </a:ext>
              </a:extLst>
            </p:cNvPr>
            <p:cNvCxnSpPr>
              <a:cxnSpLocks/>
              <a:stCxn id="72" idx="2"/>
              <a:endCxn id="74" idx="0"/>
            </p:cNvCxnSpPr>
            <p:nvPr/>
          </p:nvCxnSpPr>
          <p:spPr>
            <a:xfrm>
              <a:off x="4601202" y="2492027"/>
              <a:ext cx="0" cy="1435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E5D85753-2BEB-49BA-8F77-7421414FCBA3}"/>
                </a:ext>
              </a:extLst>
            </p:cNvPr>
            <p:cNvCxnSpPr>
              <a:cxnSpLocks/>
              <a:stCxn id="74" idx="2"/>
              <a:endCxn id="65" idx="0"/>
            </p:cNvCxnSpPr>
            <p:nvPr/>
          </p:nvCxnSpPr>
          <p:spPr>
            <a:xfrm>
              <a:off x="4601202" y="2984531"/>
              <a:ext cx="2409" cy="1415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接點: 肘形 111">
              <a:extLst>
                <a:ext uri="{FF2B5EF4-FFF2-40B4-BE49-F238E27FC236}">
                  <a16:creationId xmlns:a16="http://schemas.microsoft.com/office/drawing/2014/main" id="{C8A9E843-4C4C-492D-AD35-6D9A37E31A3B}"/>
                </a:ext>
              </a:extLst>
            </p:cNvPr>
            <p:cNvCxnSpPr>
              <a:cxnSpLocks/>
              <a:stCxn id="65" idx="3"/>
              <a:endCxn id="85" idx="0"/>
            </p:cNvCxnSpPr>
            <p:nvPr/>
          </p:nvCxnSpPr>
          <p:spPr>
            <a:xfrm flipV="1">
              <a:off x="5482510" y="2883284"/>
              <a:ext cx="1241292" cy="606356"/>
            </a:xfrm>
            <a:prstGeom prst="bentConnector4">
              <a:avLst>
                <a:gd name="adj1" fmla="val 10324"/>
                <a:gd name="adj2" fmla="val 137701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接點: 肘形 119">
              <a:extLst>
                <a:ext uri="{FF2B5EF4-FFF2-40B4-BE49-F238E27FC236}">
                  <a16:creationId xmlns:a16="http://schemas.microsoft.com/office/drawing/2014/main" id="{CD38A3C6-B0B4-47E3-B2B6-1821766F8610}"/>
                </a:ext>
              </a:extLst>
            </p:cNvPr>
            <p:cNvCxnSpPr>
              <a:cxnSpLocks/>
              <a:stCxn id="65" idx="2"/>
              <a:endCxn id="83" idx="1"/>
            </p:cNvCxnSpPr>
            <p:nvPr/>
          </p:nvCxnSpPr>
          <p:spPr>
            <a:xfrm rot="16200000" flipH="1">
              <a:off x="5122041" y="3334735"/>
              <a:ext cx="202024" cy="123888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>
              <a:extLst>
                <a:ext uri="{FF2B5EF4-FFF2-40B4-BE49-F238E27FC236}">
                  <a16:creationId xmlns:a16="http://schemas.microsoft.com/office/drawing/2014/main" id="{F4BFDCB3-D0D2-4712-AC7F-60C43A6E9ACA}"/>
                </a:ext>
              </a:extLst>
            </p:cNvPr>
            <p:cNvCxnSpPr>
              <a:cxnSpLocks/>
              <a:stCxn id="81" idx="2"/>
              <a:endCxn id="82" idx="0"/>
            </p:cNvCxnSpPr>
            <p:nvPr/>
          </p:nvCxnSpPr>
          <p:spPr>
            <a:xfrm>
              <a:off x="6728622" y="3268332"/>
              <a:ext cx="0" cy="1532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7F0308A7-1442-4907-BC6C-05AA5FC28B38}"/>
                </a:ext>
              </a:extLst>
            </p:cNvPr>
            <p:cNvCxnSpPr>
              <a:cxnSpLocks/>
              <a:stCxn id="82" idx="2"/>
              <a:endCxn id="83" idx="0"/>
            </p:cNvCxnSpPr>
            <p:nvPr/>
          </p:nvCxnSpPr>
          <p:spPr>
            <a:xfrm flipH="1">
              <a:off x="6723804" y="3742784"/>
              <a:ext cx="4818" cy="1517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>
              <a:extLst>
                <a:ext uri="{FF2B5EF4-FFF2-40B4-BE49-F238E27FC236}">
                  <a16:creationId xmlns:a16="http://schemas.microsoft.com/office/drawing/2014/main" id="{7F002D00-FA50-400A-A93E-8F4C497BFA10}"/>
                </a:ext>
              </a:extLst>
            </p:cNvPr>
            <p:cNvCxnSpPr>
              <a:cxnSpLocks/>
              <a:stCxn id="83" idx="2"/>
              <a:endCxn id="84" idx="0"/>
            </p:cNvCxnSpPr>
            <p:nvPr/>
          </p:nvCxnSpPr>
          <p:spPr>
            <a:xfrm flipH="1">
              <a:off x="6723803" y="4215801"/>
              <a:ext cx="1" cy="1504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A1B4EB0E-620C-471A-B7EB-7E5854879716}"/>
                </a:ext>
              </a:extLst>
            </p:cNvPr>
            <p:cNvSpPr/>
            <p:nvPr/>
          </p:nvSpPr>
          <p:spPr>
            <a:xfrm>
              <a:off x="5915444" y="2412038"/>
              <a:ext cx="375424" cy="2154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chemeClr val="bg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True</a:t>
              </a:r>
              <a:endParaRPr lang="zh-TW" altLang="en-US" sz="800" cap="none" spc="0">
                <a:ln w="0"/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137" name="直線單箭頭接點 136">
              <a:extLst>
                <a:ext uri="{FF2B5EF4-FFF2-40B4-BE49-F238E27FC236}">
                  <a16:creationId xmlns:a16="http://schemas.microsoft.com/office/drawing/2014/main" id="{98516378-6B13-49F2-9320-02D2053609B9}"/>
                </a:ext>
              </a:extLst>
            </p:cNvPr>
            <p:cNvCxnSpPr>
              <a:stCxn id="18" idx="3"/>
              <a:endCxn id="75" idx="1"/>
            </p:cNvCxnSpPr>
            <p:nvPr/>
          </p:nvCxnSpPr>
          <p:spPr>
            <a:xfrm>
              <a:off x="3344553" y="2924409"/>
              <a:ext cx="279416" cy="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BD29235-B226-119D-2DC8-45F2973895E2}"/>
              </a:ext>
            </a:extLst>
          </p:cNvPr>
          <p:cNvSpPr/>
          <p:nvPr/>
        </p:nvSpPr>
        <p:spPr>
          <a:xfrm>
            <a:off x="4239524" y="4073553"/>
            <a:ext cx="1426323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False</a:t>
            </a:r>
            <a:r>
              <a: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Verify Mismatch / ECC Uncorrectable → Stop Test</a:t>
            </a:r>
            <a:endParaRPr lang="zh-TW" altLang="en-US" sz="800" cap="none" spc="0">
              <a:ln w="0"/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5729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>
            <a:extLst>
              <a:ext uri="{FF2B5EF4-FFF2-40B4-BE49-F238E27FC236}">
                <a16:creationId xmlns:a16="http://schemas.microsoft.com/office/drawing/2014/main" id="{4809CA58-FB04-4DFE-859D-EA35F301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Endurance Test (Full Block 64 Pages P/E Cycle 60,000)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F54951-C0FF-9FBD-7C13-C5602938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482"/>
          <a:stretch/>
        </p:blipFill>
        <p:spPr>
          <a:xfrm>
            <a:off x="2416628" y="686129"/>
            <a:ext cx="4310743" cy="43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>
            <a:extLst>
              <a:ext uri="{FF2B5EF4-FFF2-40B4-BE49-F238E27FC236}">
                <a16:creationId xmlns:a16="http://schemas.microsoft.com/office/drawing/2014/main" id="{4809CA58-FB04-4DFE-859D-EA35F301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Endurance Test (Full Block 64 Pages P/E Cycle 60,000)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B81B2C-850B-17C5-1F12-9B2DE2BA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625" b="43963"/>
          <a:stretch/>
        </p:blipFill>
        <p:spPr>
          <a:xfrm>
            <a:off x="1828800" y="890236"/>
            <a:ext cx="5719220" cy="3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0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>
            <a:extLst>
              <a:ext uri="{FF2B5EF4-FFF2-40B4-BE49-F238E27FC236}">
                <a16:creationId xmlns:a16="http://schemas.microsoft.com/office/drawing/2014/main" id="{4809CA58-FB04-4DFE-859D-EA35F301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Endurance Test (Full Block 64 Pages P/E Cycle 60,000)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265A5F-7DFB-C730-39CD-6DA410E1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93"/>
          <a:stretch/>
        </p:blipFill>
        <p:spPr>
          <a:xfrm>
            <a:off x="2265589" y="762789"/>
            <a:ext cx="4612822" cy="42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0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269697EE-C03D-89D0-DF50-144B3105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Factory Bad Block Scan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4DDECAF-D6FC-324B-46B5-6C1BE8DB5188}"/>
              </a:ext>
            </a:extLst>
          </p:cNvPr>
          <p:cNvGrpSpPr/>
          <p:nvPr/>
        </p:nvGrpSpPr>
        <p:grpSpPr>
          <a:xfrm>
            <a:off x="741784" y="954189"/>
            <a:ext cx="7660432" cy="3707831"/>
            <a:chOff x="741784" y="793103"/>
            <a:chExt cx="7660432" cy="3707831"/>
          </a:xfrm>
        </p:grpSpPr>
        <p:sp>
          <p:nvSpPr>
            <p:cNvPr id="2" name="流程圖: 結束點 1">
              <a:extLst>
                <a:ext uri="{FF2B5EF4-FFF2-40B4-BE49-F238E27FC236}">
                  <a16:creationId xmlns:a16="http://schemas.microsoft.com/office/drawing/2014/main" id="{23ED27E1-414F-B1A9-E6FD-6B86D73E390F}"/>
                </a:ext>
              </a:extLst>
            </p:cNvPr>
            <p:cNvSpPr/>
            <p:nvPr/>
          </p:nvSpPr>
          <p:spPr>
            <a:xfrm>
              <a:off x="893214" y="913012"/>
              <a:ext cx="1993933" cy="321224"/>
            </a:xfrm>
            <a:prstGeom prst="flowChartTerminator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Power on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D1B80856-664D-707C-09BC-A432A89DA818}"/>
                </a:ext>
              </a:extLst>
            </p:cNvPr>
            <p:cNvSpPr/>
            <p:nvPr/>
          </p:nvSpPr>
          <p:spPr>
            <a:xfrm>
              <a:off x="3681754" y="2922275"/>
              <a:ext cx="2000261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Next Block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6" name="流程圖: 程序 15">
              <a:extLst>
                <a:ext uri="{FF2B5EF4-FFF2-40B4-BE49-F238E27FC236}">
                  <a16:creationId xmlns:a16="http://schemas.microsoft.com/office/drawing/2014/main" id="{759ABE10-B113-82D4-FF48-5BFF1CC5A765}"/>
                </a:ext>
              </a:extLst>
            </p:cNvPr>
            <p:cNvSpPr/>
            <p:nvPr/>
          </p:nvSpPr>
          <p:spPr>
            <a:xfrm>
              <a:off x="3922722" y="2351391"/>
              <a:ext cx="1518326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Mark as Valid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7" name="流程圖: 程序 16">
              <a:extLst>
                <a:ext uri="{FF2B5EF4-FFF2-40B4-BE49-F238E27FC236}">
                  <a16:creationId xmlns:a16="http://schemas.microsoft.com/office/drawing/2014/main" id="{22579E1B-8C5F-C48A-DF81-D5571DEFFEC5}"/>
                </a:ext>
              </a:extLst>
            </p:cNvPr>
            <p:cNvSpPr/>
            <p:nvPr/>
          </p:nvSpPr>
          <p:spPr>
            <a:xfrm>
              <a:off x="5682014" y="1818289"/>
              <a:ext cx="1993493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Mark as Invalid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5" name="流程圖: 程序 64">
              <a:extLst>
                <a:ext uri="{FF2B5EF4-FFF2-40B4-BE49-F238E27FC236}">
                  <a16:creationId xmlns:a16="http://schemas.microsoft.com/office/drawing/2014/main" id="{99970184-1CB0-AC0D-BA41-3A0A22EEECDB}"/>
                </a:ext>
              </a:extLst>
            </p:cNvPr>
            <p:cNvSpPr/>
            <p:nvPr/>
          </p:nvSpPr>
          <p:spPr>
            <a:xfrm>
              <a:off x="3681754" y="3493159"/>
              <a:ext cx="2000261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All Block Scan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6" name="流程圖: 結束點 65">
              <a:extLst>
                <a:ext uri="{FF2B5EF4-FFF2-40B4-BE49-F238E27FC236}">
                  <a16:creationId xmlns:a16="http://schemas.microsoft.com/office/drawing/2014/main" id="{D0E20530-6FA5-E0F8-A711-8C2CDF4706E3}"/>
                </a:ext>
              </a:extLst>
            </p:cNvPr>
            <p:cNvSpPr/>
            <p:nvPr/>
          </p:nvSpPr>
          <p:spPr>
            <a:xfrm>
              <a:off x="3681754" y="4064043"/>
              <a:ext cx="2000261" cy="321224"/>
            </a:xfrm>
            <a:prstGeom prst="flowChartTerminator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Finish Scan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0" name="流程圖: 程序 29">
              <a:extLst>
                <a:ext uri="{FF2B5EF4-FFF2-40B4-BE49-F238E27FC236}">
                  <a16:creationId xmlns:a16="http://schemas.microsoft.com/office/drawing/2014/main" id="{497C84E6-3039-4BE2-A821-44A39A8DCC82}"/>
                </a:ext>
              </a:extLst>
            </p:cNvPr>
            <p:cNvSpPr/>
            <p:nvPr/>
          </p:nvSpPr>
          <p:spPr>
            <a:xfrm>
              <a:off x="893214" y="1487329"/>
              <a:ext cx="1993933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Reset (66h + 99h)</a:t>
              </a:r>
            </a:p>
          </p:txBody>
        </p:sp>
        <p:sp>
          <p:nvSpPr>
            <p:cNvPr id="32" name="流程圖: 預設程序 31">
              <a:extLst>
                <a:ext uri="{FF2B5EF4-FFF2-40B4-BE49-F238E27FC236}">
                  <a16:creationId xmlns:a16="http://schemas.microsoft.com/office/drawing/2014/main" id="{9E848D99-2635-4777-9A63-862FB07811AA}"/>
                </a:ext>
              </a:extLst>
            </p:cNvPr>
            <p:cNvSpPr/>
            <p:nvPr/>
          </p:nvSpPr>
          <p:spPr>
            <a:xfrm>
              <a:off x="893213" y="2061646"/>
              <a:ext cx="1993933" cy="607535"/>
            </a:xfrm>
            <a:prstGeom prst="flowChartPredefined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Scan : 8 ~ 2043 Block</a:t>
              </a:r>
            </a:p>
            <a:p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Skip  : 0 ~ 7 &amp; 2044 ~ 2047 </a:t>
              </a:r>
            </a:p>
          </p:txBody>
        </p:sp>
        <p:sp>
          <p:nvSpPr>
            <p:cNvPr id="33" name="流程圖: 程序 32">
              <a:extLst>
                <a:ext uri="{FF2B5EF4-FFF2-40B4-BE49-F238E27FC236}">
                  <a16:creationId xmlns:a16="http://schemas.microsoft.com/office/drawing/2014/main" id="{6EB8666A-8E7B-4756-B9B8-DD552A63CB1A}"/>
                </a:ext>
              </a:extLst>
            </p:cNvPr>
            <p:cNvSpPr/>
            <p:nvPr/>
          </p:nvSpPr>
          <p:spPr>
            <a:xfrm>
              <a:off x="886885" y="2922274"/>
              <a:ext cx="1993933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Page Data Read (13h)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6" name="流程圖: 程序 35">
              <a:extLst>
                <a:ext uri="{FF2B5EF4-FFF2-40B4-BE49-F238E27FC236}">
                  <a16:creationId xmlns:a16="http://schemas.microsoft.com/office/drawing/2014/main" id="{6A894C48-3EF8-4A25-AFDA-3A817BF7E430}"/>
                </a:ext>
              </a:extLst>
            </p:cNvPr>
            <p:cNvSpPr/>
            <p:nvPr/>
          </p:nvSpPr>
          <p:spPr>
            <a:xfrm>
              <a:off x="887120" y="3496591"/>
              <a:ext cx="1987605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Read Data (03h)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7" name="流程圖: 決策 36">
              <a:extLst>
                <a:ext uri="{FF2B5EF4-FFF2-40B4-BE49-F238E27FC236}">
                  <a16:creationId xmlns:a16="http://schemas.microsoft.com/office/drawing/2014/main" id="{D3348546-F2F2-4ECA-BEF7-47A58D1D9688}"/>
                </a:ext>
              </a:extLst>
            </p:cNvPr>
            <p:cNvSpPr/>
            <p:nvPr/>
          </p:nvSpPr>
          <p:spPr>
            <a:xfrm>
              <a:off x="3681755" y="913013"/>
              <a:ext cx="2000261" cy="1056267"/>
            </a:xfrm>
            <a:prstGeom prst="flowChartDecision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Main[0], Spare[0] != 0xFF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377495F-3ABD-492E-9F75-1683EA6CC0CD}"/>
                </a:ext>
              </a:extLst>
            </p:cNvPr>
            <p:cNvCxnSpPr>
              <a:stCxn id="2" idx="2"/>
              <a:endCxn id="30" idx="0"/>
            </p:cNvCxnSpPr>
            <p:nvPr/>
          </p:nvCxnSpPr>
          <p:spPr>
            <a:xfrm>
              <a:off x="1890181" y="1234236"/>
              <a:ext cx="0" cy="2530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CC6CC9C2-4AF2-45EE-B393-FA87D69B7EAC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 flipH="1">
              <a:off x="1890180" y="1808553"/>
              <a:ext cx="1" cy="2530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210511F6-5B4C-48AF-BC19-6119963FD6D2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1883852" y="2669181"/>
              <a:ext cx="6328" cy="2530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097CCED-3DA3-48D6-8860-6DEB210025EC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>
            <a:xfrm flipH="1">
              <a:off x="1880923" y="3243498"/>
              <a:ext cx="2929" cy="2530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85BAA657-2323-4D92-B010-0FAD7B310D3E}"/>
                </a:ext>
              </a:extLst>
            </p:cNvPr>
            <p:cNvCxnSpPr>
              <a:cxnSpLocks/>
              <a:stCxn id="37" idx="2"/>
              <a:endCxn id="16" idx="0"/>
            </p:cNvCxnSpPr>
            <p:nvPr/>
          </p:nvCxnSpPr>
          <p:spPr>
            <a:xfrm flipH="1">
              <a:off x="4681885" y="1969280"/>
              <a:ext cx="1" cy="3821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69C165DD-BEED-470C-B8D2-D60054A5DB1B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4681885" y="2672615"/>
              <a:ext cx="0" cy="249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F1DE5CCB-7290-441A-AC83-B81ED10A43A6}"/>
                </a:ext>
              </a:extLst>
            </p:cNvPr>
            <p:cNvCxnSpPr>
              <a:cxnSpLocks/>
              <a:stCxn id="14" idx="2"/>
              <a:endCxn id="65" idx="0"/>
            </p:cNvCxnSpPr>
            <p:nvPr/>
          </p:nvCxnSpPr>
          <p:spPr>
            <a:xfrm>
              <a:off x="4681885" y="3243499"/>
              <a:ext cx="0" cy="249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AABAFEBA-E348-401F-8515-DBAED0040DB4}"/>
                </a:ext>
              </a:extLst>
            </p:cNvPr>
            <p:cNvCxnSpPr>
              <a:cxnSpLocks/>
              <a:stCxn id="65" idx="2"/>
              <a:endCxn id="66" idx="0"/>
            </p:cNvCxnSpPr>
            <p:nvPr/>
          </p:nvCxnSpPr>
          <p:spPr>
            <a:xfrm>
              <a:off x="4681885" y="3814383"/>
              <a:ext cx="0" cy="249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8981F6EA-64D1-40D1-B2DC-DD763B64F503}"/>
                </a:ext>
              </a:extLst>
            </p:cNvPr>
            <p:cNvCxnSpPr>
              <a:stCxn id="37" idx="3"/>
              <a:endCxn id="17" idx="0"/>
            </p:cNvCxnSpPr>
            <p:nvPr/>
          </p:nvCxnSpPr>
          <p:spPr>
            <a:xfrm>
              <a:off x="5682016" y="1441147"/>
              <a:ext cx="996745" cy="37714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接點: 肘形 62">
              <a:extLst>
                <a:ext uri="{FF2B5EF4-FFF2-40B4-BE49-F238E27FC236}">
                  <a16:creationId xmlns:a16="http://schemas.microsoft.com/office/drawing/2014/main" id="{DD8B1B06-3532-447A-BE8D-73375E0340D3}"/>
                </a:ext>
              </a:extLst>
            </p:cNvPr>
            <p:cNvCxnSpPr>
              <a:cxnSpLocks/>
              <a:stCxn id="84" idx="2"/>
              <a:endCxn id="14" idx="3"/>
            </p:cNvCxnSpPr>
            <p:nvPr/>
          </p:nvCxnSpPr>
          <p:spPr>
            <a:xfrm rot="5400000">
              <a:off x="5978365" y="2382492"/>
              <a:ext cx="404045" cy="99674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接點: 肘形 67">
              <a:extLst>
                <a:ext uri="{FF2B5EF4-FFF2-40B4-BE49-F238E27FC236}">
                  <a16:creationId xmlns:a16="http://schemas.microsoft.com/office/drawing/2014/main" id="{C5354D5E-BAEE-447A-BC7D-318B14539BD9}"/>
                </a:ext>
              </a:extLst>
            </p:cNvPr>
            <p:cNvCxnSpPr>
              <a:cxnSpLocks/>
              <a:stCxn id="14" idx="1"/>
              <a:endCxn id="37" idx="1"/>
            </p:cNvCxnSpPr>
            <p:nvPr/>
          </p:nvCxnSpPr>
          <p:spPr>
            <a:xfrm rot="10800000" flipH="1">
              <a:off x="3681753" y="1441147"/>
              <a:ext cx="1" cy="1641740"/>
            </a:xfrm>
            <a:prstGeom prst="bentConnector3">
              <a:avLst>
                <a:gd name="adj1" fmla="val -228600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53D1BEE-610B-486F-9BE2-A8DEF62A7AFA}"/>
                </a:ext>
              </a:extLst>
            </p:cNvPr>
            <p:cNvSpPr/>
            <p:nvPr/>
          </p:nvSpPr>
          <p:spPr>
            <a:xfrm>
              <a:off x="6741556" y="1492462"/>
              <a:ext cx="375424" cy="2154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rgbClr val="FF000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True</a:t>
              </a:r>
              <a:endPara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BE30239-4ECC-4555-8425-A163C56DE526}"/>
                </a:ext>
              </a:extLst>
            </p:cNvPr>
            <p:cNvSpPr/>
            <p:nvPr/>
          </p:nvSpPr>
          <p:spPr>
            <a:xfrm>
              <a:off x="4242786" y="2025682"/>
              <a:ext cx="396262" cy="2154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chemeClr val="bg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False</a:t>
              </a:r>
              <a:endParaRPr lang="zh-TW" altLang="en-US" sz="800" cap="none" spc="0">
                <a:ln w="0"/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6902AB2-697E-484F-B85B-4D2EFE1D5C66}"/>
                </a:ext>
              </a:extLst>
            </p:cNvPr>
            <p:cNvSpPr/>
            <p:nvPr/>
          </p:nvSpPr>
          <p:spPr>
            <a:xfrm>
              <a:off x="741784" y="793103"/>
              <a:ext cx="2293676" cy="37078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6E4B77A-1354-4EE4-BE56-DFD022995ABF}"/>
                </a:ext>
              </a:extLst>
            </p:cNvPr>
            <p:cNvSpPr/>
            <p:nvPr/>
          </p:nvSpPr>
          <p:spPr>
            <a:xfrm>
              <a:off x="3352215" y="793104"/>
              <a:ext cx="5050001" cy="37078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92DE9772-0D5C-4E93-BC24-34EBBF97C337}"/>
                </a:ext>
              </a:extLst>
            </p:cNvPr>
            <p:cNvCxnSpPr>
              <a:cxnSpLocks/>
              <a:stCxn id="69" idx="3"/>
              <a:endCxn id="74" idx="1"/>
            </p:cNvCxnSpPr>
            <p:nvPr/>
          </p:nvCxnSpPr>
          <p:spPr>
            <a:xfrm>
              <a:off x="3035460" y="2647019"/>
              <a:ext cx="3167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流程圖: 程序 83">
              <a:extLst>
                <a:ext uri="{FF2B5EF4-FFF2-40B4-BE49-F238E27FC236}">
                  <a16:creationId xmlns:a16="http://schemas.microsoft.com/office/drawing/2014/main" id="{0D146D50-2558-403A-ADDE-4521C5F5E93B}"/>
                </a:ext>
              </a:extLst>
            </p:cNvPr>
            <p:cNvSpPr/>
            <p:nvPr/>
          </p:nvSpPr>
          <p:spPr>
            <a:xfrm>
              <a:off x="5682013" y="2357618"/>
              <a:ext cx="1993491" cy="321224"/>
            </a:xfrm>
            <a:prstGeom prst="flowChartProcess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Update Bad Block Table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F49367F8-2217-4507-959E-C4D0BA9CFE52}"/>
                </a:ext>
              </a:extLst>
            </p:cNvPr>
            <p:cNvCxnSpPr>
              <a:cxnSpLocks/>
              <a:stCxn id="17" idx="2"/>
              <a:endCxn id="84" idx="0"/>
            </p:cNvCxnSpPr>
            <p:nvPr/>
          </p:nvCxnSpPr>
          <p:spPr>
            <a:xfrm flipH="1">
              <a:off x="6678759" y="2139513"/>
              <a:ext cx="2" cy="2181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825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3">
            <a:extLst>
              <a:ext uri="{FF2B5EF4-FFF2-40B4-BE49-F238E27FC236}">
                <a16:creationId xmlns:a16="http://schemas.microsoft.com/office/drawing/2014/main" id="{65207FC6-2077-447C-83DE-EF702747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Factory Bad Block Scan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C5EAC0-B336-0559-3368-8D640C8D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705"/>
          <a:stretch/>
        </p:blipFill>
        <p:spPr>
          <a:xfrm>
            <a:off x="1978072" y="1037402"/>
            <a:ext cx="5187855" cy="34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B6C21277-A57D-4670-ACB8-A711D74A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6" y="73679"/>
            <a:ext cx="7697100" cy="558450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Read/Program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7DD662-E579-4C34-0D2D-08A6799B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803"/>
          <a:stretch/>
        </p:blipFill>
        <p:spPr>
          <a:xfrm>
            <a:off x="1955849" y="890594"/>
            <a:ext cx="5232301" cy="33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1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E1F2CAB-D264-728D-9B54-399A72C3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Program/Read (Random Load Program)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124DE9B-70B2-4EAA-A8DD-F75B9D37D09F}"/>
              </a:ext>
            </a:extLst>
          </p:cNvPr>
          <p:cNvGrpSpPr/>
          <p:nvPr/>
        </p:nvGrpSpPr>
        <p:grpSpPr>
          <a:xfrm>
            <a:off x="963341" y="735538"/>
            <a:ext cx="7217318" cy="4265669"/>
            <a:chOff x="1301531" y="721542"/>
            <a:chExt cx="7217318" cy="4265669"/>
          </a:xfrm>
        </p:grpSpPr>
        <p:sp>
          <p:nvSpPr>
            <p:cNvPr id="85" name="流程圖: 結束點 84">
              <a:extLst>
                <a:ext uri="{FF2B5EF4-FFF2-40B4-BE49-F238E27FC236}">
                  <a16:creationId xmlns:a16="http://schemas.microsoft.com/office/drawing/2014/main" id="{5CE2579D-81AB-4483-A64F-9A98AA134820}"/>
                </a:ext>
              </a:extLst>
            </p:cNvPr>
            <p:cNvSpPr/>
            <p:nvPr/>
          </p:nvSpPr>
          <p:spPr>
            <a:xfrm>
              <a:off x="1393659" y="1577334"/>
              <a:ext cx="17964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Power on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6" name="流程圖: 程序 85">
              <a:extLst>
                <a:ext uri="{FF2B5EF4-FFF2-40B4-BE49-F238E27FC236}">
                  <a16:creationId xmlns:a16="http://schemas.microsoft.com/office/drawing/2014/main" id="{D1A0A912-4323-4494-A8AF-BE6C5880DF31}"/>
                </a:ext>
              </a:extLst>
            </p:cNvPr>
            <p:cNvSpPr/>
            <p:nvPr/>
          </p:nvSpPr>
          <p:spPr>
            <a:xfrm>
              <a:off x="1393659" y="212263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Reset (66h + 99h)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7" name="流程圖: 程序 86">
              <a:extLst>
                <a:ext uri="{FF2B5EF4-FFF2-40B4-BE49-F238E27FC236}">
                  <a16:creationId xmlns:a16="http://schemas.microsoft.com/office/drawing/2014/main" id="{6470F85C-DA6C-462B-A02B-52CBF2CCA6E6}"/>
                </a:ext>
              </a:extLst>
            </p:cNvPr>
            <p:cNvSpPr/>
            <p:nvPr/>
          </p:nvSpPr>
          <p:spPr>
            <a:xfrm>
              <a:off x="1393659" y="266794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8" name="流程圖: 程序 87">
              <a:extLst>
                <a:ext uri="{FF2B5EF4-FFF2-40B4-BE49-F238E27FC236}">
                  <a16:creationId xmlns:a16="http://schemas.microsoft.com/office/drawing/2014/main" id="{37085AD2-0BB9-41AD-B349-77A5D97D26C9}"/>
                </a:ext>
              </a:extLst>
            </p:cNvPr>
            <p:cNvSpPr/>
            <p:nvPr/>
          </p:nvSpPr>
          <p:spPr>
            <a:xfrm>
              <a:off x="1393659" y="321721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SR3[2] = E_Fail ?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EF32235C-B2E9-49F0-9F3F-B2173DA35D1A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>
              <a:off x="2291859" y="1919334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9A8FE1A1-C2F6-49E3-90EC-B1E7C1D9D8EF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>
              <a:off x="2291859" y="2464638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604CAD9-683A-449E-8558-17D2EA56DB17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2291859" y="3009942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流程圖: 決策 93">
              <a:extLst>
                <a:ext uri="{FF2B5EF4-FFF2-40B4-BE49-F238E27FC236}">
                  <a16:creationId xmlns:a16="http://schemas.microsoft.com/office/drawing/2014/main" id="{AD568759-A5DD-4BD6-905D-77757B9F0858}"/>
                </a:ext>
              </a:extLst>
            </p:cNvPr>
            <p:cNvSpPr/>
            <p:nvPr/>
          </p:nvSpPr>
          <p:spPr>
            <a:xfrm>
              <a:off x="5699648" y="2446486"/>
              <a:ext cx="1764000" cy="654538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Compare Page 0 Data (Expect = 0xAA pattern ?)</a:t>
              </a:r>
            </a:p>
          </p:txBody>
        </p:sp>
        <p:sp>
          <p:nvSpPr>
            <p:cNvPr id="97" name="流程圖: 程序 96">
              <a:extLst>
                <a:ext uri="{FF2B5EF4-FFF2-40B4-BE49-F238E27FC236}">
                  <a16:creationId xmlns:a16="http://schemas.microsoft.com/office/drawing/2014/main" id="{C5A9F59E-2DF4-4D24-B60B-62533146D3F4}"/>
                </a:ext>
              </a:extLst>
            </p:cNvPr>
            <p:cNvSpPr/>
            <p:nvPr/>
          </p:nvSpPr>
          <p:spPr>
            <a:xfrm>
              <a:off x="7231224" y="3046421"/>
              <a:ext cx="1189326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Error Byte Index</a:t>
              </a:r>
            </a:p>
          </p:txBody>
        </p:sp>
        <p:sp>
          <p:nvSpPr>
            <p:cNvPr id="98" name="流程圖: 程序 97">
              <a:extLst>
                <a:ext uri="{FF2B5EF4-FFF2-40B4-BE49-F238E27FC236}">
                  <a16:creationId xmlns:a16="http://schemas.microsoft.com/office/drawing/2014/main" id="{44024B80-6C2F-4C5E-B8FD-D2F4E2ECAC4A}"/>
                </a:ext>
              </a:extLst>
            </p:cNvPr>
            <p:cNvSpPr/>
            <p:nvPr/>
          </p:nvSpPr>
          <p:spPr>
            <a:xfrm>
              <a:off x="5699648" y="4025053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</a:p>
          </p:txBody>
        </p:sp>
        <p:sp>
          <p:nvSpPr>
            <p:cNvPr id="99" name="流程圖: 結束點 98">
              <a:extLst>
                <a:ext uri="{FF2B5EF4-FFF2-40B4-BE49-F238E27FC236}">
                  <a16:creationId xmlns:a16="http://schemas.microsoft.com/office/drawing/2014/main" id="{CEAC8AB2-E96D-47B3-B96B-34789A1BCAB0}"/>
                </a:ext>
              </a:extLst>
            </p:cNvPr>
            <p:cNvSpPr/>
            <p:nvPr/>
          </p:nvSpPr>
          <p:spPr>
            <a:xfrm>
              <a:off x="5699648" y="4528814"/>
              <a:ext cx="17640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Finish Test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00" name="流程圖: 程序 99">
              <a:extLst>
                <a:ext uri="{FF2B5EF4-FFF2-40B4-BE49-F238E27FC236}">
                  <a16:creationId xmlns:a16="http://schemas.microsoft.com/office/drawing/2014/main" id="{E0ADA7E9-6033-486F-812D-66F026B8D2E7}"/>
                </a:ext>
              </a:extLst>
            </p:cNvPr>
            <p:cNvSpPr/>
            <p:nvPr/>
          </p:nvSpPr>
          <p:spPr>
            <a:xfrm>
              <a:off x="5699648" y="3521292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ECC Result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5059E565-4906-43EE-B747-F16321213A19}"/>
                </a:ext>
              </a:extLst>
            </p:cNvPr>
            <p:cNvCxnSpPr>
              <a:cxnSpLocks/>
              <a:stCxn id="100" idx="2"/>
              <a:endCxn id="98" idx="0"/>
            </p:cNvCxnSpPr>
            <p:nvPr/>
          </p:nvCxnSpPr>
          <p:spPr>
            <a:xfrm>
              <a:off x="6581648" y="3863292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25F64FA0-78A9-4E44-9390-D9886BC0A769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>
              <a:off x="6581648" y="4367053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流程圖: 程序 107">
              <a:extLst>
                <a:ext uri="{FF2B5EF4-FFF2-40B4-BE49-F238E27FC236}">
                  <a16:creationId xmlns:a16="http://schemas.microsoft.com/office/drawing/2014/main" id="{E19F3A81-FC5A-41D2-9F3A-682C1266E970}"/>
                </a:ext>
              </a:extLst>
            </p:cNvPr>
            <p:cNvSpPr/>
            <p:nvPr/>
          </p:nvSpPr>
          <p:spPr>
            <a:xfrm>
              <a:off x="1301531" y="1514576"/>
              <a:ext cx="1996649" cy="267959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29" name="流程圖: 程序 28">
              <a:extLst>
                <a:ext uri="{FF2B5EF4-FFF2-40B4-BE49-F238E27FC236}">
                  <a16:creationId xmlns:a16="http://schemas.microsoft.com/office/drawing/2014/main" id="{441A0938-9A4F-4FCA-A2A0-BAE95304F618}"/>
                </a:ext>
              </a:extLst>
            </p:cNvPr>
            <p:cNvSpPr/>
            <p:nvPr/>
          </p:nvSpPr>
          <p:spPr>
            <a:xfrm>
              <a:off x="3631181" y="799161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Random Load Program (84h)</a:t>
              </a:r>
              <a:b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</a:br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Program Execute (10h)</a:t>
              </a:r>
            </a:p>
          </p:txBody>
        </p:sp>
        <p:sp>
          <p:nvSpPr>
            <p:cNvPr id="30" name="流程圖: 程序 29">
              <a:extLst>
                <a:ext uri="{FF2B5EF4-FFF2-40B4-BE49-F238E27FC236}">
                  <a16:creationId xmlns:a16="http://schemas.microsoft.com/office/drawing/2014/main" id="{8598D851-C9DC-49DD-A605-D483D6BE7305}"/>
                </a:ext>
              </a:extLst>
            </p:cNvPr>
            <p:cNvSpPr/>
            <p:nvPr/>
          </p:nvSpPr>
          <p:spPr>
            <a:xfrm>
              <a:off x="3631182" y="189449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Page Data Read (13h)</a:t>
              </a:r>
            </a:p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Read Data (03h)</a:t>
              </a:r>
            </a:p>
          </p:txBody>
        </p:sp>
        <p:sp>
          <p:nvSpPr>
            <p:cNvPr id="31" name="流程圖: 程序 30">
              <a:extLst>
                <a:ext uri="{FF2B5EF4-FFF2-40B4-BE49-F238E27FC236}">
                  <a16:creationId xmlns:a16="http://schemas.microsoft.com/office/drawing/2014/main" id="{12885E21-93DF-43EC-A8CA-8E9131C99896}"/>
                </a:ext>
              </a:extLst>
            </p:cNvPr>
            <p:cNvSpPr/>
            <p:nvPr/>
          </p:nvSpPr>
          <p:spPr>
            <a:xfrm>
              <a:off x="3631181" y="134918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Program Fail </a:t>
              </a:r>
            </a:p>
          </p:txBody>
        </p:sp>
        <p:sp>
          <p:nvSpPr>
            <p:cNvPr id="32" name="流程圖: 程序 31">
              <a:extLst>
                <a:ext uri="{FF2B5EF4-FFF2-40B4-BE49-F238E27FC236}">
                  <a16:creationId xmlns:a16="http://schemas.microsoft.com/office/drawing/2014/main" id="{8F7212FD-9B41-41BB-8486-7C43D545F9C6}"/>
                </a:ext>
              </a:extLst>
            </p:cNvPr>
            <p:cNvSpPr/>
            <p:nvPr/>
          </p:nvSpPr>
          <p:spPr>
            <a:xfrm>
              <a:off x="3631181" y="244376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(ECC[5:4]) </a:t>
              </a:r>
            </a:p>
          </p:txBody>
        </p:sp>
        <p:sp>
          <p:nvSpPr>
            <p:cNvPr id="37" name="流程圖: 程序 36">
              <a:extLst>
                <a:ext uri="{FF2B5EF4-FFF2-40B4-BE49-F238E27FC236}">
                  <a16:creationId xmlns:a16="http://schemas.microsoft.com/office/drawing/2014/main" id="{2ECDB435-64C0-49E5-A55E-CE3F3250AEE6}"/>
                </a:ext>
              </a:extLst>
            </p:cNvPr>
            <p:cNvSpPr/>
            <p:nvPr/>
          </p:nvSpPr>
          <p:spPr>
            <a:xfrm>
              <a:off x="3544712" y="721542"/>
              <a:ext cx="4974137" cy="426566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38" name="流程圖: 資料 37">
              <a:extLst>
                <a:ext uri="{FF2B5EF4-FFF2-40B4-BE49-F238E27FC236}">
                  <a16:creationId xmlns:a16="http://schemas.microsoft.com/office/drawing/2014/main" id="{740CDC3C-6B80-43DD-8E77-8A20BD5FF2F0}"/>
                </a:ext>
              </a:extLst>
            </p:cNvPr>
            <p:cNvSpPr/>
            <p:nvPr/>
          </p:nvSpPr>
          <p:spPr>
            <a:xfrm>
              <a:off x="1393659" y="3766486"/>
              <a:ext cx="1796400" cy="342000"/>
            </a:xfrm>
            <a:prstGeom prst="flowChartInputOutpu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Prepare Pattern Buffer (0xAA)</a:t>
              </a:r>
            </a:p>
          </p:txBody>
        </p: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CF43A8AF-886C-47B0-8C08-5A5DBB5281D0}"/>
                </a:ext>
              </a:extLst>
            </p:cNvPr>
            <p:cNvCxnSpPr>
              <a:cxnSpLocks/>
              <a:stCxn id="88" idx="2"/>
              <a:endCxn id="38" idx="1"/>
            </p:cNvCxnSpPr>
            <p:nvPr/>
          </p:nvCxnSpPr>
          <p:spPr>
            <a:xfrm>
              <a:off x="2291859" y="3559214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29B3249C-0B80-476E-A49F-D0643A54BCD3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>
              <a:off x="6581648" y="3101024"/>
              <a:ext cx="0" cy="4202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90F9F062-41C2-4F5D-8E33-A2E65DA2E35C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>
              <a:off x="7463648" y="2773755"/>
              <a:ext cx="362239" cy="27266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接點: 肘形 57">
              <a:extLst>
                <a:ext uri="{FF2B5EF4-FFF2-40B4-BE49-F238E27FC236}">
                  <a16:creationId xmlns:a16="http://schemas.microsoft.com/office/drawing/2014/main" id="{84499C6C-C4E0-4454-B707-98F851C9966C}"/>
                </a:ext>
              </a:extLst>
            </p:cNvPr>
            <p:cNvCxnSpPr>
              <a:cxnSpLocks/>
              <a:stCxn id="97" idx="2"/>
              <a:endCxn id="99" idx="3"/>
            </p:cNvCxnSpPr>
            <p:nvPr/>
          </p:nvCxnSpPr>
          <p:spPr>
            <a:xfrm rot="5400000">
              <a:off x="6989072" y="3862998"/>
              <a:ext cx="1311393" cy="36223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9DC1500E-7DDB-4FDD-AEF3-3AA7AC5CB009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>
              <a:off x="4529381" y="1141161"/>
              <a:ext cx="0" cy="2080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5695C9D0-77AA-4A9B-AD69-13CCB5E926C1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>
              <a:off x="4529381" y="1691188"/>
              <a:ext cx="1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8273C3F8-FA1E-4627-8041-3CA315F8EEF1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 flipH="1">
              <a:off x="4529381" y="2236492"/>
              <a:ext cx="1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259ECD71-561F-4714-9CAD-67652FD20B31}"/>
                </a:ext>
              </a:extLst>
            </p:cNvPr>
            <p:cNvCxnSpPr>
              <a:cxnSpLocks/>
              <a:stCxn id="32" idx="3"/>
              <a:endCxn id="94" idx="0"/>
            </p:cNvCxnSpPr>
            <p:nvPr/>
          </p:nvCxnSpPr>
          <p:spPr>
            <a:xfrm flipV="1">
              <a:off x="5427581" y="2446486"/>
              <a:ext cx="1154067" cy="168278"/>
            </a:xfrm>
            <a:prstGeom prst="bentConnector4">
              <a:avLst>
                <a:gd name="adj1" fmla="val 11787"/>
                <a:gd name="adj2" fmla="val 237464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746F5C8-1FDD-49B9-B78B-99C249F487BD}"/>
                </a:ext>
              </a:extLst>
            </p:cNvPr>
            <p:cNvSpPr/>
            <p:nvPr/>
          </p:nvSpPr>
          <p:spPr>
            <a:xfrm>
              <a:off x="6190955" y="3224968"/>
              <a:ext cx="389851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PASS</a:t>
              </a:r>
              <a:endParaRPr lang="zh-TW" altLang="en-US" sz="800" cap="none" spc="0">
                <a:ln w="0"/>
                <a:solidFill>
                  <a:schemeClr val="accent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08290BD-5C68-491C-B887-3EFF366EEE75}"/>
                </a:ext>
              </a:extLst>
            </p:cNvPr>
            <p:cNvSpPr/>
            <p:nvPr/>
          </p:nvSpPr>
          <p:spPr>
            <a:xfrm>
              <a:off x="7449841" y="2518431"/>
              <a:ext cx="328936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rgbClr val="FF000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Fail</a:t>
              </a:r>
              <a:endPara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98324065-A1B1-4A4B-A4AE-53F53C5A02F2}"/>
                </a:ext>
              </a:extLst>
            </p:cNvPr>
            <p:cNvCxnSpPr>
              <a:stCxn id="108" idx="3"/>
              <a:endCxn id="37" idx="1"/>
            </p:cNvCxnSpPr>
            <p:nvPr/>
          </p:nvCxnSpPr>
          <p:spPr>
            <a:xfrm>
              <a:off x="3298180" y="2854376"/>
              <a:ext cx="24653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399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E1F2CAB-D264-728D-9B54-399A72C3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Read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Program (Random Load Program)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C0A44B-46F5-0150-0CD3-DAA878612C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869"/>
          <a:stretch/>
        </p:blipFill>
        <p:spPr>
          <a:xfrm>
            <a:off x="2111904" y="1237828"/>
            <a:ext cx="4920191" cy="29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E1F2CAB-D264-728D-9B54-399A72C3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Read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Program (Random Load Program)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54405C-77CA-AE8D-B720-3DCF5B5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20"/>
          <a:stretch/>
        </p:blipFill>
        <p:spPr>
          <a:xfrm>
            <a:off x="2184816" y="868543"/>
            <a:ext cx="4774368" cy="39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標題 3">
            <a:extLst>
              <a:ext uri="{FF2B5EF4-FFF2-40B4-BE49-F238E27FC236}">
                <a16:creationId xmlns:a16="http://schemas.microsoft.com/office/drawing/2014/main" id="{ABF28331-D763-3510-F731-4BAF1454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Program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/</a:t>
            </a:r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Read (Multiple Pattern)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B51351-FA2C-471B-9904-4E1E890D343D}"/>
              </a:ext>
            </a:extLst>
          </p:cNvPr>
          <p:cNvGrpSpPr/>
          <p:nvPr/>
        </p:nvGrpSpPr>
        <p:grpSpPr>
          <a:xfrm>
            <a:off x="963341" y="735538"/>
            <a:ext cx="7217318" cy="4265669"/>
            <a:chOff x="1301531" y="721542"/>
            <a:chExt cx="7217318" cy="4265669"/>
          </a:xfrm>
        </p:grpSpPr>
        <p:sp>
          <p:nvSpPr>
            <p:cNvPr id="38" name="流程圖: 結束點 37">
              <a:extLst>
                <a:ext uri="{FF2B5EF4-FFF2-40B4-BE49-F238E27FC236}">
                  <a16:creationId xmlns:a16="http://schemas.microsoft.com/office/drawing/2014/main" id="{6FDF0C83-06EB-4D34-ABD7-F98791CDDA2D}"/>
                </a:ext>
              </a:extLst>
            </p:cNvPr>
            <p:cNvSpPr/>
            <p:nvPr/>
          </p:nvSpPr>
          <p:spPr>
            <a:xfrm>
              <a:off x="1393659" y="1577334"/>
              <a:ext cx="17964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Power on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9" name="流程圖: 程序 38">
              <a:extLst>
                <a:ext uri="{FF2B5EF4-FFF2-40B4-BE49-F238E27FC236}">
                  <a16:creationId xmlns:a16="http://schemas.microsoft.com/office/drawing/2014/main" id="{DFC88F8A-FDB1-4381-8D06-D08FC1E6A386}"/>
                </a:ext>
              </a:extLst>
            </p:cNvPr>
            <p:cNvSpPr/>
            <p:nvPr/>
          </p:nvSpPr>
          <p:spPr>
            <a:xfrm>
              <a:off x="1393659" y="212263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Reset (66h + 99h)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40" name="流程圖: 程序 39">
              <a:extLst>
                <a:ext uri="{FF2B5EF4-FFF2-40B4-BE49-F238E27FC236}">
                  <a16:creationId xmlns:a16="http://schemas.microsoft.com/office/drawing/2014/main" id="{2B17DA11-AAAD-4A63-9157-90DA841707F6}"/>
                </a:ext>
              </a:extLst>
            </p:cNvPr>
            <p:cNvSpPr/>
            <p:nvPr/>
          </p:nvSpPr>
          <p:spPr>
            <a:xfrm>
              <a:off x="1393659" y="266794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41" name="流程圖: 程序 40">
              <a:extLst>
                <a:ext uri="{FF2B5EF4-FFF2-40B4-BE49-F238E27FC236}">
                  <a16:creationId xmlns:a16="http://schemas.microsoft.com/office/drawing/2014/main" id="{A6714F88-0D28-429A-B0CD-0A9B7628FBA5}"/>
                </a:ext>
              </a:extLst>
            </p:cNvPr>
            <p:cNvSpPr/>
            <p:nvPr/>
          </p:nvSpPr>
          <p:spPr>
            <a:xfrm>
              <a:off x="1393659" y="321721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SR3[2] = E_Fail ?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08DF1AAB-F6F1-4CB1-AC10-4DD7032AADDC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2291859" y="1919334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9AB4E68D-58DF-45FD-86DB-E759C372F060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2291859" y="2464638"/>
              <a:ext cx="0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0DEE115-2454-4697-A24E-DC81D5D4059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2291859" y="3009942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流程圖: 決策 44">
              <a:extLst>
                <a:ext uri="{FF2B5EF4-FFF2-40B4-BE49-F238E27FC236}">
                  <a16:creationId xmlns:a16="http://schemas.microsoft.com/office/drawing/2014/main" id="{20A25FCB-E2C5-47EA-80E0-55A1218233E6}"/>
                </a:ext>
              </a:extLst>
            </p:cNvPr>
            <p:cNvSpPr/>
            <p:nvPr/>
          </p:nvSpPr>
          <p:spPr>
            <a:xfrm>
              <a:off x="5699648" y="2446486"/>
              <a:ext cx="1764000" cy="654538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Compare Page 0 Data (Expect = 0xAA pattern ?)</a:t>
              </a:r>
            </a:p>
          </p:txBody>
        </p:sp>
        <p:sp>
          <p:nvSpPr>
            <p:cNvPr id="46" name="流程圖: 程序 45">
              <a:extLst>
                <a:ext uri="{FF2B5EF4-FFF2-40B4-BE49-F238E27FC236}">
                  <a16:creationId xmlns:a16="http://schemas.microsoft.com/office/drawing/2014/main" id="{D7209CD4-09F4-45C6-BF4D-9C3E0ECAC578}"/>
                </a:ext>
              </a:extLst>
            </p:cNvPr>
            <p:cNvSpPr/>
            <p:nvPr/>
          </p:nvSpPr>
          <p:spPr>
            <a:xfrm>
              <a:off x="7231224" y="3046421"/>
              <a:ext cx="1189326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Error Byte Index</a:t>
              </a:r>
            </a:p>
          </p:txBody>
        </p:sp>
        <p:sp>
          <p:nvSpPr>
            <p:cNvPr id="47" name="流程圖: 程序 46">
              <a:extLst>
                <a:ext uri="{FF2B5EF4-FFF2-40B4-BE49-F238E27FC236}">
                  <a16:creationId xmlns:a16="http://schemas.microsoft.com/office/drawing/2014/main" id="{F4E1DC9D-9CD7-43CE-807C-411DF6B7ABB0}"/>
                </a:ext>
              </a:extLst>
            </p:cNvPr>
            <p:cNvSpPr/>
            <p:nvPr/>
          </p:nvSpPr>
          <p:spPr>
            <a:xfrm>
              <a:off x="5699648" y="4025053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Erase Block 128KB (D8h)</a:t>
              </a:r>
            </a:p>
          </p:txBody>
        </p:sp>
        <p:sp>
          <p:nvSpPr>
            <p:cNvPr id="48" name="流程圖: 結束點 47">
              <a:extLst>
                <a:ext uri="{FF2B5EF4-FFF2-40B4-BE49-F238E27FC236}">
                  <a16:creationId xmlns:a16="http://schemas.microsoft.com/office/drawing/2014/main" id="{04A5EC4E-DAD0-43AB-8430-4B40CC768155}"/>
                </a:ext>
              </a:extLst>
            </p:cNvPr>
            <p:cNvSpPr/>
            <p:nvPr/>
          </p:nvSpPr>
          <p:spPr>
            <a:xfrm>
              <a:off x="5699648" y="4528814"/>
              <a:ext cx="1764000" cy="342000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Finish Test</a:t>
              </a:r>
              <a:endParaRPr lang="zh-TW" altLang="en-US" sz="80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49" name="流程圖: 程序 48">
              <a:extLst>
                <a:ext uri="{FF2B5EF4-FFF2-40B4-BE49-F238E27FC236}">
                  <a16:creationId xmlns:a16="http://schemas.microsoft.com/office/drawing/2014/main" id="{EB1F3A6D-FA57-4DA7-AF7B-3897FE8AEB97}"/>
                </a:ext>
              </a:extLst>
            </p:cNvPr>
            <p:cNvSpPr/>
            <p:nvPr/>
          </p:nvSpPr>
          <p:spPr>
            <a:xfrm>
              <a:off x="5699648" y="3521292"/>
              <a:ext cx="17640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Print ECC Result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F8A79C7-D25B-4C14-8363-56F97CA504A9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>
              <a:off x="6581648" y="3863292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0BD0FB14-F992-40CA-88D4-A527154B66EF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6581648" y="4367053"/>
              <a:ext cx="0" cy="161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流程圖: 程序 51">
              <a:extLst>
                <a:ext uri="{FF2B5EF4-FFF2-40B4-BE49-F238E27FC236}">
                  <a16:creationId xmlns:a16="http://schemas.microsoft.com/office/drawing/2014/main" id="{9D3802F9-85CD-4F15-80A3-47A737A334EB}"/>
                </a:ext>
              </a:extLst>
            </p:cNvPr>
            <p:cNvSpPr/>
            <p:nvPr/>
          </p:nvSpPr>
          <p:spPr>
            <a:xfrm>
              <a:off x="1301531" y="1514576"/>
              <a:ext cx="1996649" cy="267959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965FDC94-1A20-43BC-84DF-564C5A86F9F1}"/>
                </a:ext>
              </a:extLst>
            </p:cNvPr>
            <p:cNvSpPr/>
            <p:nvPr/>
          </p:nvSpPr>
          <p:spPr>
            <a:xfrm>
              <a:off x="3631181" y="799161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Load Program Data (02h)</a:t>
              </a:r>
              <a:b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</a:br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Program Execute (10h)</a:t>
              </a:r>
            </a:p>
          </p:txBody>
        </p:sp>
        <p:sp>
          <p:nvSpPr>
            <p:cNvPr id="54" name="流程圖: 程序 53">
              <a:extLst>
                <a:ext uri="{FF2B5EF4-FFF2-40B4-BE49-F238E27FC236}">
                  <a16:creationId xmlns:a16="http://schemas.microsoft.com/office/drawing/2014/main" id="{AF63E7D0-0948-4BBC-AC51-A858F5BD5A48}"/>
                </a:ext>
              </a:extLst>
            </p:cNvPr>
            <p:cNvSpPr/>
            <p:nvPr/>
          </p:nvSpPr>
          <p:spPr>
            <a:xfrm>
              <a:off x="3631182" y="1894492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Page Data Read (13h)</a:t>
              </a:r>
            </a:p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Read Data (03h)</a:t>
              </a:r>
            </a:p>
          </p:txBody>
        </p:sp>
        <p:sp>
          <p:nvSpPr>
            <p:cNvPr id="55" name="流程圖: 程序 54">
              <a:extLst>
                <a:ext uri="{FF2B5EF4-FFF2-40B4-BE49-F238E27FC236}">
                  <a16:creationId xmlns:a16="http://schemas.microsoft.com/office/drawing/2014/main" id="{3655EB6B-C686-4864-A478-B938DC68001B}"/>
                </a:ext>
              </a:extLst>
            </p:cNvPr>
            <p:cNvSpPr/>
            <p:nvPr/>
          </p:nvSpPr>
          <p:spPr>
            <a:xfrm>
              <a:off x="3631181" y="1349188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Program Fail 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11D20743-DD05-458F-A472-9701905C21BD}"/>
                </a:ext>
              </a:extLst>
            </p:cNvPr>
            <p:cNvSpPr/>
            <p:nvPr/>
          </p:nvSpPr>
          <p:spPr>
            <a:xfrm>
              <a:off x="3631181" y="2443764"/>
              <a:ext cx="1796400" cy="342000"/>
            </a:xfrm>
            <a:prstGeom prst="flowChartProcess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Check SR3 (ECC[5:4]) </a:t>
              </a:r>
            </a:p>
          </p:txBody>
        </p:sp>
        <p:sp>
          <p:nvSpPr>
            <p:cNvPr id="57" name="流程圖: 程序 56">
              <a:extLst>
                <a:ext uri="{FF2B5EF4-FFF2-40B4-BE49-F238E27FC236}">
                  <a16:creationId xmlns:a16="http://schemas.microsoft.com/office/drawing/2014/main" id="{607155EC-8129-405E-8AC0-5AB60D535C65}"/>
                </a:ext>
              </a:extLst>
            </p:cNvPr>
            <p:cNvSpPr/>
            <p:nvPr/>
          </p:nvSpPr>
          <p:spPr>
            <a:xfrm>
              <a:off x="3544712" y="721542"/>
              <a:ext cx="4974137" cy="4265669"/>
            </a:xfrm>
            <a:prstGeom prst="flowChart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/>
            </a:p>
          </p:txBody>
        </p:sp>
        <p:sp>
          <p:nvSpPr>
            <p:cNvPr id="58" name="流程圖: 資料 57">
              <a:extLst>
                <a:ext uri="{FF2B5EF4-FFF2-40B4-BE49-F238E27FC236}">
                  <a16:creationId xmlns:a16="http://schemas.microsoft.com/office/drawing/2014/main" id="{AD8B620F-539D-4B60-83EE-CBDE584E669A}"/>
                </a:ext>
              </a:extLst>
            </p:cNvPr>
            <p:cNvSpPr/>
            <p:nvPr/>
          </p:nvSpPr>
          <p:spPr>
            <a:xfrm>
              <a:off x="1393659" y="3766486"/>
              <a:ext cx="1796400" cy="342000"/>
            </a:xfrm>
            <a:prstGeom prst="flowChartInputOutpu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Prepare Pattern Buffer (0xAA</a:t>
              </a:r>
              <a:r>
                <a:rPr lang="zh-TW" altLang="en-US" sz="800">
                  <a:latin typeface="Calibri" panose="020F0502020204030204" pitchFamily="34" charset="0"/>
                  <a:ea typeface="標楷體" panose="03000509000000000000" pitchFamily="65" charset="-120"/>
                </a:rPr>
                <a:t>、</a:t>
              </a:r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0x55</a:t>
              </a:r>
              <a:r>
                <a:rPr lang="zh-TW" altLang="en-US" sz="800">
                  <a:latin typeface="Calibri" panose="020F0502020204030204" pitchFamily="34" charset="0"/>
                  <a:ea typeface="標楷體" panose="03000509000000000000" pitchFamily="65" charset="-120"/>
                </a:rPr>
                <a:t>、</a:t>
              </a:r>
              <a:r>
                <a:rPr lang="en-US" altLang="zh-TW" sz="800">
                  <a:latin typeface="Calibri" panose="020F0502020204030204" pitchFamily="34" charset="0"/>
                  <a:ea typeface="標楷體" panose="03000509000000000000" pitchFamily="65" charset="-120"/>
                </a:rPr>
                <a:t>0x00)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63716EFA-255B-4495-A5F4-F5C4EB99EFF2}"/>
                </a:ext>
              </a:extLst>
            </p:cNvPr>
            <p:cNvCxnSpPr>
              <a:cxnSpLocks/>
              <a:stCxn id="41" idx="2"/>
              <a:endCxn id="58" idx="1"/>
            </p:cNvCxnSpPr>
            <p:nvPr/>
          </p:nvCxnSpPr>
          <p:spPr>
            <a:xfrm>
              <a:off x="2291859" y="3559214"/>
              <a:ext cx="0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C03FD2CB-20CC-472C-B724-189203B617D4}"/>
                </a:ext>
              </a:extLst>
            </p:cNvPr>
            <p:cNvCxnSpPr>
              <a:cxnSpLocks/>
              <a:stCxn id="45" idx="2"/>
              <a:endCxn id="49" idx="0"/>
            </p:cNvCxnSpPr>
            <p:nvPr/>
          </p:nvCxnSpPr>
          <p:spPr>
            <a:xfrm>
              <a:off x="6581648" y="3101024"/>
              <a:ext cx="0" cy="4202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接點: 肘形 60">
              <a:extLst>
                <a:ext uri="{FF2B5EF4-FFF2-40B4-BE49-F238E27FC236}">
                  <a16:creationId xmlns:a16="http://schemas.microsoft.com/office/drawing/2014/main" id="{747B4746-AA3E-4CE0-A6B5-8734CFD0190F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>
              <a:off x="7463648" y="2773755"/>
              <a:ext cx="362239" cy="27266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04EE6131-4B94-4BCD-93CE-8368FC316F03}"/>
                </a:ext>
              </a:extLst>
            </p:cNvPr>
            <p:cNvCxnSpPr>
              <a:cxnSpLocks/>
              <a:stCxn id="46" idx="2"/>
              <a:endCxn id="48" idx="3"/>
            </p:cNvCxnSpPr>
            <p:nvPr/>
          </p:nvCxnSpPr>
          <p:spPr>
            <a:xfrm rot="5400000">
              <a:off x="6989072" y="3862998"/>
              <a:ext cx="1311393" cy="36223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462F3265-57D5-4FF3-A911-174867B166B0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4529381" y="1141161"/>
              <a:ext cx="0" cy="2080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BD4462EE-B465-498E-AAAC-5B1A7E5F1180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>
              <a:off x="4529381" y="1691188"/>
              <a:ext cx="1" cy="203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980B5E6D-68B0-449B-B798-C67C262D4119}"/>
                </a:ext>
              </a:extLst>
            </p:cNvPr>
            <p:cNvCxnSpPr>
              <a:cxnSpLocks/>
              <a:stCxn id="54" idx="2"/>
              <a:endCxn id="56" idx="0"/>
            </p:cNvCxnSpPr>
            <p:nvPr/>
          </p:nvCxnSpPr>
          <p:spPr>
            <a:xfrm flipH="1">
              <a:off x="4529381" y="2236492"/>
              <a:ext cx="1" cy="2072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2DD10BB6-344B-41B8-97BD-4A915EBC08D8}"/>
                </a:ext>
              </a:extLst>
            </p:cNvPr>
            <p:cNvCxnSpPr>
              <a:cxnSpLocks/>
              <a:stCxn id="56" idx="3"/>
              <a:endCxn id="45" idx="0"/>
            </p:cNvCxnSpPr>
            <p:nvPr/>
          </p:nvCxnSpPr>
          <p:spPr>
            <a:xfrm flipV="1">
              <a:off x="5427581" y="2446486"/>
              <a:ext cx="1154067" cy="168278"/>
            </a:xfrm>
            <a:prstGeom prst="bentConnector4">
              <a:avLst>
                <a:gd name="adj1" fmla="val 11787"/>
                <a:gd name="adj2" fmla="val 237464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5FA510C-8BC5-4EF3-BB5B-A4512C66D874}"/>
                </a:ext>
              </a:extLst>
            </p:cNvPr>
            <p:cNvSpPr/>
            <p:nvPr/>
          </p:nvSpPr>
          <p:spPr>
            <a:xfrm>
              <a:off x="6190955" y="3224968"/>
              <a:ext cx="389851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chemeClr val="accent1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PASS</a:t>
              </a:r>
              <a:endParaRPr lang="zh-TW" altLang="en-US" sz="800" cap="none" spc="0">
                <a:ln w="0"/>
                <a:solidFill>
                  <a:schemeClr val="accent1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CA05A8A-CEE6-457F-997A-99403CEE9630}"/>
                </a:ext>
              </a:extLst>
            </p:cNvPr>
            <p:cNvSpPr/>
            <p:nvPr/>
          </p:nvSpPr>
          <p:spPr>
            <a:xfrm>
              <a:off x="7449841" y="2518431"/>
              <a:ext cx="328936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800" cap="none" spc="0">
                  <a:ln w="0"/>
                  <a:solidFill>
                    <a:srgbClr val="FF0000"/>
                  </a:solidFill>
                  <a:latin typeface="Calibri" panose="020F0502020204030204" pitchFamily="34" charset="0"/>
                  <a:ea typeface="標楷體" panose="03000509000000000000" pitchFamily="65" charset="-120"/>
                </a:rPr>
                <a:t>Fail</a:t>
              </a:r>
              <a:endParaRPr lang="zh-TW" altLang="en-US" sz="800" cap="none" spc="0">
                <a:ln w="0"/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DBA2D95-A3A6-4455-80F3-979572BC3025}"/>
                </a:ext>
              </a:extLst>
            </p:cNvPr>
            <p:cNvCxnSpPr>
              <a:stCxn id="52" idx="3"/>
              <a:endCxn id="57" idx="1"/>
            </p:cNvCxnSpPr>
            <p:nvPr/>
          </p:nvCxnSpPr>
          <p:spPr>
            <a:xfrm>
              <a:off x="3298180" y="2854376"/>
              <a:ext cx="24653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80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標題 3">
            <a:extLst>
              <a:ext uri="{FF2B5EF4-FFF2-40B4-BE49-F238E27FC236}">
                <a16:creationId xmlns:a16="http://schemas.microsoft.com/office/drawing/2014/main" id="{ABF28331-D763-3510-F731-4BAF1454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Program/Read (Multiple Pattern)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FFA649-CCA0-2BFA-252E-1569CA37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66"/>
          <a:stretch/>
        </p:blipFill>
        <p:spPr>
          <a:xfrm>
            <a:off x="2132351" y="1105432"/>
            <a:ext cx="4879298" cy="35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2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標題 3">
            <a:extLst>
              <a:ext uri="{FF2B5EF4-FFF2-40B4-BE49-F238E27FC236}">
                <a16:creationId xmlns:a16="http://schemas.microsoft.com/office/drawing/2014/main" id="{ABF28331-D763-3510-F731-4BAF1454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77567"/>
            <a:ext cx="7697100" cy="551412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Program/Read (Multiple Pattern)</a:t>
            </a:r>
            <a:endParaRPr lang="zh-TW" altLang="en-US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45AF87-D92E-2478-E6B5-4EE6F683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213"/>
          <a:stretch/>
        </p:blipFill>
        <p:spPr>
          <a:xfrm>
            <a:off x="2132351" y="859031"/>
            <a:ext cx="4879298" cy="40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B6C21277-A57D-4670-ACB8-A711D74A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46" y="73679"/>
            <a:ext cx="7697100" cy="558450"/>
          </a:xfrm>
        </p:spPr>
        <p:txBody>
          <a:bodyPr/>
          <a:lstStyle/>
          <a:p>
            <a:r>
              <a:rPr lang="en-US" altLang="zh-TW">
                <a:latin typeface="Calibri" panose="020F0502020204030204" pitchFamily="34" charset="0"/>
                <a:ea typeface="標楷體" panose="03000509000000000000" pitchFamily="65" charset="-120"/>
              </a:rPr>
              <a:t>Single Page Read/Program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11043A-E6DF-3BED-DD42-191923FA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39"/>
          <a:stretch/>
        </p:blipFill>
        <p:spPr>
          <a:xfrm>
            <a:off x="2094875" y="639994"/>
            <a:ext cx="4954250" cy="38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0AB2B-31E5-46E6-A4D3-29649272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300" y="2173898"/>
            <a:ext cx="7199400" cy="795704"/>
          </a:xfrm>
        </p:spPr>
        <p:txBody>
          <a:bodyPr/>
          <a:lstStyle/>
          <a:p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韌體控制模組設計</a:t>
            </a:r>
          </a:p>
        </p:txBody>
      </p:sp>
    </p:spTree>
    <p:extLst>
      <p:ext uri="{BB962C8B-B14F-4D97-AF65-F5344CB8AC3E}">
        <p14:creationId xmlns:p14="http://schemas.microsoft.com/office/powerpoint/2010/main" val="406515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6CFA0D8-E8B2-480B-A09D-F257D2351E48}"/>
              </a:ext>
            </a:extLst>
          </p:cNvPr>
          <p:cNvGrpSpPr/>
          <p:nvPr/>
        </p:nvGrpSpPr>
        <p:grpSpPr>
          <a:xfrm>
            <a:off x="500692" y="1396393"/>
            <a:ext cx="8142616" cy="2809240"/>
            <a:chOff x="470212" y="1314450"/>
            <a:chExt cx="8142616" cy="2809240"/>
          </a:xfrm>
        </p:grpSpPr>
        <p:grpSp>
          <p:nvGrpSpPr>
            <p:cNvPr id="12" name="Google Shape;504;p49">
              <a:extLst>
                <a:ext uri="{FF2B5EF4-FFF2-40B4-BE49-F238E27FC236}">
                  <a16:creationId xmlns:a16="http://schemas.microsoft.com/office/drawing/2014/main" id="{A7A96F3E-15D7-46EC-A281-18441E707BE2}"/>
                </a:ext>
              </a:extLst>
            </p:cNvPr>
            <p:cNvGrpSpPr/>
            <p:nvPr/>
          </p:nvGrpSpPr>
          <p:grpSpPr>
            <a:xfrm>
              <a:off x="3303270" y="1314450"/>
              <a:ext cx="2476500" cy="2809240"/>
              <a:chOff x="1270025" y="1351925"/>
              <a:chExt cx="1433700" cy="2733300"/>
            </a:xfrm>
          </p:grpSpPr>
          <p:sp>
            <p:nvSpPr>
              <p:cNvPr id="13" name="Google Shape;505;p49">
                <a:extLst>
                  <a:ext uri="{FF2B5EF4-FFF2-40B4-BE49-F238E27FC236}">
                    <a16:creationId xmlns:a16="http://schemas.microsoft.com/office/drawing/2014/main" id="{21DADCC3-4F0B-431F-B4FA-416DE3706B38}"/>
                  </a:ext>
                </a:extLst>
              </p:cNvPr>
              <p:cNvSpPr/>
              <p:nvPr/>
            </p:nvSpPr>
            <p:spPr>
              <a:xfrm>
                <a:off x="1270025" y="1351925"/>
                <a:ext cx="1433700" cy="273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2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Poppins"/>
                    <a:sym typeface="Poppins"/>
                  </a:rPr>
                  <a:t>W25N02KV</a:t>
                </a:r>
                <a:endParaRPr b="1"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Poppins"/>
                  <a:sym typeface="Poppins"/>
                </a:endParaRPr>
              </a:p>
            </p:txBody>
          </p:sp>
          <p:sp>
            <p:nvSpPr>
              <p:cNvPr id="14" name="Google Shape;506;p49">
                <a:extLst>
                  <a:ext uri="{FF2B5EF4-FFF2-40B4-BE49-F238E27FC236}">
                    <a16:creationId xmlns:a16="http://schemas.microsoft.com/office/drawing/2014/main" id="{A21AE935-4386-48B1-ACFB-A1439EAC5AFB}"/>
                  </a:ext>
                </a:extLst>
              </p:cNvPr>
              <p:cNvSpPr/>
              <p:nvPr/>
            </p:nvSpPr>
            <p:spPr>
              <a:xfrm>
                <a:off x="1853675" y="1430366"/>
                <a:ext cx="266400" cy="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" name="Google Shape;507;p49">
                <a:extLst>
                  <a:ext uri="{FF2B5EF4-FFF2-40B4-BE49-F238E27FC236}">
                    <a16:creationId xmlns:a16="http://schemas.microsoft.com/office/drawing/2014/main" id="{C60180D6-0B0F-4869-960E-45D6D1365647}"/>
                  </a:ext>
                </a:extLst>
              </p:cNvPr>
              <p:cNvSpPr/>
              <p:nvPr/>
            </p:nvSpPr>
            <p:spPr>
              <a:xfrm>
                <a:off x="1853675" y="3945241"/>
                <a:ext cx="266400" cy="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24" name="Google Shape;504;p49">
              <a:extLst>
                <a:ext uri="{FF2B5EF4-FFF2-40B4-BE49-F238E27FC236}">
                  <a16:creationId xmlns:a16="http://schemas.microsoft.com/office/drawing/2014/main" id="{3043E32D-C98A-47BC-9316-321B4FA8BC5D}"/>
                </a:ext>
              </a:extLst>
            </p:cNvPr>
            <p:cNvGrpSpPr/>
            <p:nvPr/>
          </p:nvGrpSpPr>
          <p:grpSpPr>
            <a:xfrm>
              <a:off x="6136328" y="1314450"/>
              <a:ext cx="2476500" cy="2809240"/>
              <a:chOff x="1270025" y="1351925"/>
              <a:chExt cx="1433700" cy="2733300"/>
            </a:xfrm>
          </p:grpSpPr>
          <p:sp>
            <p:nvSpPr>
              <p:cNvPr id="26" name="Google Shape;505;p49">
                <a:extLst>
                  <a:ext uri="{FF2B5EF4-FFF2-40B4-BE49-F238E27FC236}">
                    <a16:creationId xmlns:a16="http://schemas.microsoft.com/office/drawing/2014/main" id="{D3F63F73-BDF9-4926-BE4F-CD553A70DC4B}"/>
                  </a:ext>
                </a:extLst>
              </p:cNvPr>
              <p:cNvSpPr/>
              <p:nvPr/>
            </p:nvSpPr>
            <p:spPr>
              <a:xfrm>
                <a:off x="1270025" y="1351925"/>
                <a:ext cx="1433700" cy="273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2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Poppins"/>
                    <a:sym typeface="Poppins"/>
                  </a:rPr>
                  <a:t>QFN8 WSON8 </a:t>
                </a:r>
                <a:r>
                  <a:rPr lang="zh-TW" altLang="en-US" b="1">
                    <a:solidFill>
                      <a:schemeClr val="tx2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Poppins"/>
                    <a:sym typeface="Poppins"/>
                  </a:rPr>
                  <a:t>燒錄座</a:t>
                </a:r>
                <a:r>
                  <a:rPr lang="en-US" altLang="zh-TW" b="1">
                    <a:solidFill>
                      <a:schemeClr val="tx2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Poppins"/>
                    <a:sym typeface="Poppins"/>
                  </a:rPr>
                  <a:t>(6X8)</a:t>
                </a:r>
                <a:endParaRPr lang="en-US" b="1">
                  <a:solidFill>
                    <a:schemeClr val="tx2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Poppins"/>
                  <a:sym typeface="Poppins"/>
                </a:endParaRPr>
              </a:p>
            </p:txBody>
          </p:sp>
          <p:sp>
            <p:nvSpPr>
              <p:cNvPr id="27" name="Google Shape;506;p49">
                <a:extLst>
                  <a:ext uri="{FF2B5EF4-FFF2-40B4-BE49-F238E27FC236}">
                    <a16:creationId xmlns:a16="http://schemas.microsoft.com/office/drawing/2014/main" id="{EE44131C-83D5-46D3-A20C-6C19F326CDC0}"/>
                  </a:ext>
                </a:extLst>
              </p:cNvPr>
              <p:cNvSpPr/>
              <p:nvPr/>
            </p:nvSpPr>
            <p:spPr>
              <a:xfrm>
                <a:off x="1853675" y="1430366"/>
                <a:ext cx="266400" cy="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8" name="Google Shape;507;p49">
                <a:extLst>
                  <a:ext uri="{FF2B5EF4-FFF2-40B4-BE49-F238E27FC236}">
                    <a16:creationId xmlns:a16="http://schemas.microsoft.com/office/drawing/2014/main" id="{0B66245F-69B6-422C-9C34-68E350E7C7ED}"/>
                  </a:ext>
                </a:extLst>
              </p:cNvPr>
              <p:cNvSpPr/>
              <p:nvPr/>
            </p:nvSpPr>
            <p:spPr>
              <a:xfrm>
                <a:off x="1853675" y="3945241"/>
                <a:ext cx="266400" cy="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1B0D604-A546-401F-B47D-7B609E1721F8}"/>
                </a:ext>
              </a:extLst>
            </p:cNvPr>
            <p:cNvGrpSpPr/>
            <p:nvPr/>
          </p:nvGrpSpPr>
          <p:grpSpPr>
            <a:xfrm>
              <a:off x="470212" y="1314450"/>
              <a:ext cx="2476500" cy="2809240"/>
              <a:chOff x="396240" y="670560"/>
              <a:chExt cx="2476500" cy="2809240"/>
            </a:xfrm>
          </p:grpSpPr>
          <p:grpSp>
            <p:nvGrpSpPr>
              <p:cNvPr id="30" name="Google Shape;504;p49">
                <a:extLst>
                  <a:ext uri="{FF2B5EF4-FFF2-40B4-BE49-F238E27FC236}">
                    <a16:creationId xmlns:a16="http://schemas.microsoft.com/office/drawing/2014/main" id="{D04CD2DB-161D-478D-A252-7C852A923E4C}"/>
                  </a:ext>
                </a:extLst>
              </p:cNvPr>
              <p:cNvGrpSpPr/>
              <p:nvPr/>
            </p:nvGrpSpPr>
            <p:grpSpPr>
              <a:xfrm>
                <a:off x="396240" y="670560"/>
                <a:ext cx="2476500" cy="2809240"/>
                <a:chOff x="1270025" y="1351925"/>
                <a:chExt cx="1433700" cy="2733300"/>
              </a:xfrm>
            </p:grpSpPr>
            <p:sp>
              <p:nvSpPr>
                <p:cNvPr id="32" name="Google Shape;505;p49">
                  <a:extLst>
                    <a:ext uri="{FF2B5EF4-FFF2-40B4-BE49-F238E27FC236}">
                      <a16:creationId xmlns:a16="http://schemas.microsoft.com/office/drawing/2014/main" id="{ACE99FA4-DA63-4C91-A4D9-AE199DEC6708}"/>
                    </a:ext>
                  </a:extLst>
                </p:cNvPr>
                <p:cNvSpPr/>
                <p:nvPr/>
              </p:nvSpPr>
              <p:spPr>
                <a:xfrm>
                  <a:off x="1270025" y="1351925"/>
                  <a:ext cx="1433700" cy="27333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>
                    <a:latin typeface="Poppins"/>
                    <a:ea typeface="Poppins"/>
                    <a:cs typeface="Poppins"/>
                    <a:sym typeface="Poppins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solidFill>
                        <a:schemeClr val="tx2"/>
                      </a:solidFill>
                      <a:latin typeface="Calibri" panose="020F0502020204030204" pitchFamily="34" charset="0"/>
                      <a:ea typeface="標楷體" panose="03000509000000000000" pitchFamily="65" charset="-120"/>
                      <a:cs typeface="Poppins"/>
                      <a:sym typeface="Poppins"/>
                    </a:rPr>
                    <a:t>STM32H745I-DISCO</a:t>
                  </a:r>
                  <a:endParaRPr b="1">
                    <a:solidFill>
                      <a:schemeClr val="tx2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Poppins"/>
                    <a:sym typeface="Poppins"/>
                  </a:endParaRPr>
                </a:p>
              </p:txBody>
            </p:sp>
            <p:sp>
              <p:nvSpPr>
                <p:cNvPr id="33" name="Google Shape;506;p49">
                  <a:extLst>
                    <a:ext uri="{FF2B5EF4-FFF2-40B4-BE49-F238E27FC236}">
                      <a16:creationId xmlns:a16="http://schemas.microsoft.com/office/drawing/2014/main" id="{70CC3474-0972-4A90-AC45-009FD7EADDF9}"/>
                    </a:ext>
                  </a:extLst>
                </p:cNvPr>
                <p:cNvSpPr/>
                <p:nvPr/>
              </p:nvSpPr>
              <p:spPr>
                <a:xfrm>
                  <a:off x="1853675" y="1430366"/>
                  <a:ext cx="266400" cy="61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4" name="Google Shape;507;p49">
                  <a:extLst>
                    <a:ext uri="{FF2B5EF4-FFF2-40B4-BE49-F238E27FC236}">
                      <a16:creationId xmlns:a16="http://schemas.microsoft.com/office/drawing/2014/main" id="{E9E59DBC-8143-413C-9F7C-4791001E961B}"/>
                    </a:ext>
                  </a:extLst>
                </p:cNvPr>
                <p:cNvSpPr/>
                <p:nvPr/>
              </p:nvSpPr>
              <p:spPr>
                <a:xfrm>
                  <a:off x="1853675" y="3945241"/>
                  <a:ext cx="266400" cy="61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4D491C50-4B19-43DB-8031-083D60F54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21" t="8445" r="3802" b="13136"/>
              <a:stretch/>
            </p:blipFill>
            <p:spPr>
              <a:xfrm>
                <a:off x="476029" y="881802"/>
                <a:ext cx="2311400" cy="2016760"/>
              </a:xfrm>
              <a:prstGeom prst="rect">
                <a:avLst/>
              </a:prstGeom>
            </p:spPr>
          </p:pic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04AB052-300F-46FD-B0EB-FF2FF22B0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08" t="41976" r="52766" b="32554"/>
            <a:stretch/>
          </p:blipFill>
          <p:spPr>
            <a:xfrm>
              <a:off x="3385820" y="1525692"/>
              <a:ext cx="2311400" cy="201676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FC6B4C1-BBDA-4B61-B950-86C75B6A7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012" t="28155" r="13457" b="34123"/>
            <a:stretch/>
          </p:blipFill>
          <p:spPr>
            <a:xfrm>
              <a:off x="6218878" y="1525692"/>
              <a:ext cx="2311399" cy="2016760"/>
            </a:xfrm>
            <a:prstGeom prst="rect">
              <a:avLst/>
            </a:prstGeom>
          </p:spPr>
        </p:pic>
      </p:grpSp>
      <p:sp>
        <p:nvSpPr>
          <p:cNvPr id="21" name="標題 1">
            <a:extLst>
              <a:ext uri="{FF2B5EF4-FFF2-40B4-BE49-F238E27FC236}">
                <a16:creationId xmlns:a16="http://schemas.microsoft.com/office/drawing/2014/main" id="{B9828519-77B6-4036-88A7-61D5E3C8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216918"/>
            <a:ext cx="7697100" cy="558450"/>
          </a:xfrm>
        </p:spPr>
        <p:txBody>
          <a:bodyPr/>
          <a:lstStyle/>
          <a:p>
            <a:r>
              <a:rPr lang="zh-TW" altLang="en-US">
                <a:latin typeface="Calibri" panose="020F0502020204030204" pitchFamily="34" charset="0"/>
                <a:ea typeface="標楷體" panose="03000509000000000000" pitchFamily="65" charset="-120"/>
              </a:rPr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397467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D485D09C-658D-443E-A68A-0217547692C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262" t="-2078" r="485" b="548"/>
          <a:stretch/>
        </p:blipFill>
        <p:spPr>
          <a:xfrm>
            <a:off x="2476607" y="974408"/>
            <a:ext cx="4190785" cy="3841553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F0E045-6484-46C6-AFA2-538867AFA331}"/>
              </a:ext>
            </a:extLst>
          </p:cNvPr>
          <p:cNvSpPr/>
          <p:nvPr/>
        </p:nvSpPr>
        <p:spPr>
          <a:xfrm>
            <a:off x="3321407" y="4841536"/>
            <a:ext cx="2473754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00" cap="none" spc="0">
                <a:ln w="0"/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ARDUINO® connectors (CN2, CN3, CN6, and CN7)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C34F34-BFEA-4B75-BC4A-B2B20216D69A}"/>
              </a:ext>
            </a:extLst>
          </p:cNvPr>
          <p:cNvSpPr/>
          <p:nvPr/>
        </p:nvSpPr>
        <p:spPr>
          <a:xfrm>
            <a:off x="4632962" y="4016523"/>
            <a:ext cx="1622558" cy="779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54482497-ADCC-4A86-B513-D6B299D4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5" y="548640"/>
            <a:ext cx="3806827" cy="468372"/>
          </a:xfrm>
        </p:spPr>
        <p:txBody>
          <a:bodyPr/>
          <a:lstStyle/>
          <a:p>
            <a:pPr algn="ctr"/>
            <a:r>
              <a:rPr lang="en-US" altLang="zh-TW" sz="2000">
                <a:latin typeface="Calibri" panose="020F0502020204030204" pitchFamily="34" charset="0"/>
                <a:ea typeface="標楷體" panose="03000509000000000000" pitchFamily="65" charset="-120"/>
              </a:rPr>
              <a:t>W25N02 Pinout Table</a:t>
            </a:r>
            <a:endParaRPr lang="zh-TW" altLang="en-US" sz="200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B541DB-68AD-4449-B410-5DEF66E0DDD2}"/>
              </a:ext>
            </a:extLst>
          </p:cNvPr>
          <p:cNvSpPr/>
          <p:nvPr/>
        </p:nvSpPr>
        <p:spPr>
          <a:xfrm>
            <a:off x="4632962" y="1981597"/>
            <a:ext cx="1622558" cy="779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4FA855-63DA-4D25-B4F8-E1A1A5F8C9DD}"/>
              </a:ext>
            </a:extLst>
          </p:cNvPr>
          <p:cNvSpPr/>
          <p:nvPr/>
        </p:nvSpPr>
        <p:spPr>
          <a:xfrm>
            <a:off x="2955035" y="1981596"/>
            <a:ext cx="1556003" cy="1342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180720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9571</TotalTime>
  <Words>6011</Words>
  <Application>Microsoft Office PowerPoint</Application>
  <PresentationFormat>如螢幕大小 (16:9)</PresentationFormat>
  <Paragraphs>667</Paragraphs>
  <Slides>55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Proxima Nova Semibold</vt:lpstr>
      <vt:lpstr>Arial</vt:lpstr>
      <vt:lpstr>Calibri</vt:lpstr>
      <vt:lpstr>Poppins</vt:lpstr>
      <vt:lpstr>Proxima Nova</vt:lpstr>
      <vt:lpstr>Nunito Light</vt:lpstr>
      <vt:lpstr>Industrial Preliminary Project by Slidesgo</vt:lpstr>
      <vt:lpstr>Slidesgo Final Pages</vt:lpstr>
      <vt:lpstr>Winbond W25N02  NAND Flash  韌體控制與驗證實作</vt:lpstr>
      <vt:lpstr>01</vt:lpstr>
      <vt:lpstr>成果展示</vt:lpstr>
      <vt:lpstr>Single Page Read/Program</vt:lpstr>
      <vt:lpstr>Single Page Read/Program</vt:lpstr>
      <vt:lpstr>Single Page Read/Program</vt:lpstr>
      <vt:lpstr>韌體控制模組設計</vt:lpstr>
      <vt:lpstr>開發工具</vt:lpstr>
      <vt:lpstr>W25N02 Pinout Table</vt:lpstr>
      <vt:lpstr>W25N02 Pinout Table</vt:lpstr>
      <vt:lpstr>W25N02 STM32 Interface Pinout Table</vt:lpstr>
      <vt:lpstr>STM32 USART3 Setting</vt:lpstr>
      <vt:lpstr>STM32 USART3 Setting</vt:lpstr>
      <vt:lpstr>STM32 SPI2 Setting</vt:lpstr>
      <vt:lpstr>STM32 PB4 /CS Pin Setting</vt:lpstr>
      <vt:lpstr>測試模組示意圖</vt:lpstr>
      <vt:lpstr>系統架構與模組設計</vt:lpstr>
      <vt:lpstr>W25N02KV System Architecture</vt:lpstr>
      <vt:lpstr>Device Reset (FFh)</vt:lpstr>
      <vt:lpstr>Enable Reset (66h) </vt:lpstr>
      <vt:lpstr>Reset Device (99h)</vt:lpstr>
      <vt:lpstr>Read JEDEC ID (9Fh)</vt:lpstr>
      <vt:lpstr>Read Status Register (0Fh / 05h)</vt:lpstr>
      <vt:lpstr>Read Status Register (0Fh / 05h)</vt:lpstr>
      <vt:lpstr>Write Status Register (1Fh / 01h)</vt:lpstr>
      <vt:lpstr>Write Status Register (1Fh / 01h)</vt:lpstr>
      <vt:lpstr>Write Enable (06h)</vt:lpstr>
      <vt:lpstr>Write Disable (04h)</vt:lpstr>
      <vt:lpstr>128KB Block Erase (D8h)</vt:lpstr>
      <vt:lpstr>128KB Block Erase (D8h)</vt:lpstr>
      <vt:lpstr>Load Program Data (02h) / Random Load Program Data (84h)</vt:lpstr>
      <vt:lpstr>Load Program Data (02h)</vt:lpstr>
      <vt:lpstr>Random Load Program Data (84h)</vt:lpstr>
      <vt:lpstr>Program Execute (10h)</vt:lpstr>
      <vt:lpstr>Page Data Read (13h)</vt:lpstr>
      <vt:lpstr>Read Data (03h) - Buffer Read Mode (BUF = 1)</vt:lpstr>
      <vt:lpstr>Read Data (03h) - Sequential Read Mode (BUF = 0)</vt:lpstr>
      <vt:lpstr>Fast Read (0Bh) – Buffer Read Mode (BUF = 1)</vt:lpstr>
      <vt:lpstr>Fast Read (0Bh) – Sequential Read Mode (BUF = 0)</vt:lpstr>
      <vt:lpstr>Fast Read with 4-Byte Address (0Ch) – Buffer Read Mode (BUF = 1) </vt:lpstr>
      <vt:lpstr>Fast Read with 4-Byte Address (0Ch) - Sequential Read Mode (BUF = 0)</vt:lpstr>
      <vt:lpstr>SPI NAND 進階驗證</vt:lpstr>
      <vt:lpstr>進階驗證測試項目</vt:lpstr>
      <vt:lpstr>Endurance Test (Full Block 64 Pages P/E Cycle 60,000)</vt:lpstr>
      <vt:lpstr>Endurance Test (Full Block 64 Pages P/E Cycle 60,000)</vt:lpstr>
      <vt:lpstr>Endurance Test (Full Block 64 Pages P/E Cycle 60,000)</vt:lpstr>
      <vt:lpstr>Endurance Test (Full Block 64 Pages P/E Cycle 60,000)</vt:lpstr>
      <vt:lpstr>Factory Bad Block Scan</vt:lpstr>
      <vt:lpstr>Factory Bad Block Scan</vt:lpstr>
      <vt:lpstr>Single Page Program/Read (Random Load Program)</vt:lpstr>
      <vt:lpstr>Single Page Read / Program (Random Load Program)</vt:lpstr>
      <vt:lpstr>Single Page Read / Program (Random Load Program)</vt:lpstr>
      <vt:lpstr>Single Page Program / Read (Multiple Pattern)</vt:lpstr>
      <vt:lpstr>Single Page Program/Read (Multiple Pattern)</vt:lpstr>
      <vt:lpstr>Single Page Program/Read (Multiple Pattern)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PRELIMINARY PROJECT</dc:title>
  <dc:creator>User</dc:creator>
  <cp:lastModifiedBy>03516鄧煒縉</cp:lastModifiedBy>
  <cp:revision>840</cp:revision>
  <dcterms:modified xsi:type="dcterms:W3CDTF">2025-11-07T08:59:30Z</dcterms:modified>
</cp:coreProperties>
</file>